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8" r:id="rId6"/>
    <p:sldMasterId id="2147483690" r:id="rId7"/>
    <p:sldMasterId id="2147483711"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Lst>
  <p:sldSz cy="5143500" cx="9144000"/>
  <p:notesSz cx="6858000" cy="9144000"/>
  <p:embeddedFontLst>
    <p:embeddedFont>
      <p:font typeface="Roboto Thin"/>
      <p:regular r:id="rId34"/>
      <p:bold r:id="rId35"/>
      <p:italic r:id="rId36"/>
      <p:boldItalic r:id="rId37"/>
    </p:embeddedFont>
    <p:embeddedFont>
      <p:font typeface="Montserrat"/>
      <p:regular r:id="rId38"/>
      <p:bold r:id="rId39"/>
      <p:italic r:id="rId40"/>
      <p:boldItalic r:id="rId41"/>
    </p:embeddedFont>
    <p:embeddedFont>
      <p:font typeface="Helvetica Neue"/>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6" roundtripDataSignature="AMtx7mj8S556VMvT1JkVm2l/6+BM002i7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4AD3A3F-E07A-422E-8DFD-5EE55AAF4FEC}">
  <a:tblStyle styleId="{B4AD3A3F-E07A-422E-8DFD-5EE55AAF4FE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italic.fntdata"/><Relationship Id="rId20" Type="http://schemas.openxmlformats.org/officeDocument/2006/relationships/slide" Target="slides/slide11.xml"/><Relationship Id="rId42" Type="http://schemas.openxmlformats.org/officeDocument/2006/relationships/font" Target="fonts/HelveticaNeue-regular.fntdata"/><Relationship Id="rId41" Type="http://schemas.openxmlformats.org/officeDocument/2006/relationships/font" Target="fonts/Montserrat-boldItalic.fntdata"/><Relationship Id="rId22" Type="http://schemas.openxmlformats.org/officeDocument/2006/relationships/slide" Target="slides/slide13.xml"/><Relationship Id="rId44" Type="http://schemas.openxmlformats.org/officeDocument/2006/relationships/font" Target="fonts/HelveticaNeue-italic.fntdata"/><Relationship Id="rId21" Type="http://schemas.openxmlformats.org/officeDocument/2006/relationships/slide" Target="slides/slide12.xml"/><Relationship Id="rId43" Type="http://schemas.openxmlformats.org/officeDocument/2006/relationships/font" Target="fonts/HelveticaNeue-bold.fntdata"/><Relationship Id="rId24" Type="http://schemas.openxmlformats.org/officeDocument/2006/relationships/slide" Target="slides/slide15.xml"/><Relationship Id="rId46" Type="http://customschemas.google.com/relationships/presentationmetadata" Target="metadata"/><Relationship Id="rId23" Type="http://schemas.openxmlformats.org/officeDocument/2006/relationships/slide" Target="slides/slide14.xml"/><Relationship Id="rId45"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0.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font" Target="fonts/RobotoThin-bold.fntdata"/><Relationship Id="rId12" Type="http://schemas.openxmlformats.org/officeDocument/2006/relationships/slide" Target="slides/slide3.xml"/><Relationship Id="rId34" Type="http://schemas.openxmlformats.org/officeDocument/2006/relationships/font" Target="fonts/RobotoThin-regular.fntdata"/><Relationship Id="rId15" Type="http://schemas.openxmlformats.org/officeDocument/2006/relationships/slide" Target="slides/slide6.xml"/><Relationship Id="rId37" Type="http://schemas.openxmlformats.org/officeDocument/2006/relationships/font" Target="fonts/RobotoThin-boldItalic.fntdata"/><Relationship Id="rId14" Type="http://schemas.openxmlformats.org/officeDocument/2006/relationships/slide" Target="slides/slide5.xml"/><Relationship Id="rId36" Type="http://schemas.openxmlformats.org/officeDocument/2006/relationships/font" Target="fonts/RobotoThin-italic.fntdata"/><Relationship Id="rId17" Type="http://schemas.openxmlformats.org/officeDocument/2006/relationships/slide" Target="slides/slide8.xml"/><Relationship Id="rId39" Type="http://schemas.openxmlformats.org/officeDocument/2006/relationships/font" Target="fonts/Montserrat-bold.fntdata"/><Relationship Id="rId16" Type="http://schemas.openxmlformats.org/officeDocument/2006/relationships/slide" Target="slides/slide7.xml"/><Relationship Id="rId38" Type="http://schemas.openxmlformats.org/officeDocument/2006/relationships/font" Target="fonts/Montserrat-regular.fntdata"/><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H0FOB6czWYY"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 module 3, we will discuss how to convince customers to choose your business -- how to communicate the value of your solution.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5" name="Google Shape;49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4" name="Google Shape;50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{Read through slide}</a:t>
            </a:r>
            <a:endParaRPr sz="1200"/>
          </a:p>
          <a:p>
            <a:pPr indent="0" lvl="0" marL="0" rtl="0" algn="l">
              <a:lnSpc>
                <a:spcPct val="100000"/>
              </a:lnSpc>
              <a:spcBef>
                <a:spcPts val="0"/>
              </a:spcBef>
              <a:spcAft>
                <a:spcPts val="0"/>
              </a:spcAft>
              <a:buSzPts val="1100"/>
              <a:buNone/>
            </a:pPr>
            <a:r>
              <a:rPr lang="en" sz="1200"/>
              <a:t>{Question for group - who / what is your business’ biggest competitor? And do you know ALL your competitors?}</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{Speak through each line}</a:t>
            </a:r>
            <a:endParaRPr sz="1200"/>
          </a:p>
          <a:p>
            <a:pPr indent="0" lvl="0" marL="0" rtl="0" algn="l">
              <a:lnSpc>
                <a:spcPct val="100000"/>
              </a:lnSpc>
              <a:spcBef>
                <a:spcPts val="0"/>
              </a:spcBef>
              <a:spcAft>
                <a:spcPts val="0"/>
              </a:spcAft>
              <a:buSzPts val="1100"/>
              <a:buNone/>
            </a:pPr>
            <a:r>
              <a:rPr lang="en" sz="1200"/>
              <a:t>Direct competitors offer the same thing as you. E.g. McDonalds &amp; Burger King. Indirect play in the same space but offer something to the same audience that solves their problem in a different way. For instance, Spar food delivery service.</a:t>
            </a:r>
            <a:endParaRPr sz="1200"/>
          </a:p>
          <a:p>
            <a:pPr indent="0" lvl="0" marL="0" rtl="0" algn="l">
              <a:lnSpc>
                <a:spcPct val="100000"/>
              </a:lnSpc>
              <a:spcBef>
                <a:spcPts val="0"/>
              </a:spcBef>
              <a:spcAft>
                <a:spcPts val="0"/>
              </a:spcAft>
              <a:buSzPts val="1100"/>
              <a:buNone/>
            </a:pPr>
            <a:r>
              <a:rPr lang="en" sz="1200"/>
              <a:t>Local and global competitors may be relevant, particularly when it comes to technology products or services.</a:t>
            </a:r>
            <a:endParaRPr sz="1200"/>
          </a:p>
          <a:p>
            <a:pPr indent="0" lvl="0" marL="0" rtl="0" algn="l">
              <a:lnSpc>
                <a:spcPct val="100000"/>
              </a:lnSpc>
              <a:spcBef>
                <a:spcPts val="0"/>
              </a:spcBef>
              <a:spcAft>
                <a:spcPts val="0"/>
              </a:spcAft>
              <a:buSzPts val="1100"/>
              <a:buNone/>
            </a:pPr>
            <a:r>
              <a:rPr lang="en" sz="1200"/>
              <a:t>You also may face online and offline competitors -- for instance you may be a shop facing competition from Takealot. </a:t>
            </a: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To understand your competitors, you’re going to need to list them.</a:t>
            </a:r>
            <a:endParaRPr sz="1200"/>
          </a:p>
          <a:p>
            <a:pPr indent="0" lvl="0" marL="0" rtl="0" algn="l">
              <a:lnSpc>
                <a:spcPct val="100000"/>
              </a:lnSpc>
              <a:spcBef>
                <a:spcPts val="0"/>
              </a:spcBef>
              <a:spcAft>
                <a:spcPts val="0"/>
              </a:spcAft>
              <a:buSzPts val="1100"/>
              <a:buNone/>
            </a:pPr>
            <a:r>
              <a:t/>
            </a:r>
            <a:endParaRPr sz="1200"/>
          </a:p>
          <a:p>
            <a:pPr indent="0" lvl="0" marL="0" rtl="0" algn="l">
              <a:lnSpc>
                <a:spcPct val="100000"/>
              </a:lnSpc>
              <a:spcBef>
                <a:spcPts val="0"/>
              </a:spcBef>
              <a:spcAft>
                <a:spcPts val="0"/>
              </a:spcAft>
              <a:buSzPts val="1100"/>
              <a:buNone/>
            </a:pPr>
            <a:r>
              <a:rPr lang="en" sz="1200"/>
              <a:t>You have many competitors, and you need to think broadly to create your list. If you have an innovative solar powered lamp that you’ve developed for customers during load-shedding, you should consider all solar-powered lights, battery powered lights but also candles!</a:t>
            </a:r>
            <a:endParaRPr sz="1200"/>
          </a:p>
          <a:p>
            <a:pPr indent="0" lvl="0" marL="0" rtl="0" algn="l">
              <a:lnSpc>
                <a:spcPct val="100000"/>
              </a:lnSpc>
              <a:spcBef>
                <a:spcPts val="0"/>
              </a:spcBef>
              <a:spcAft>
                <a:spcPts val="0"/>
              </a:spcAft>
              <a:buSzPts val="1100"/>
              <a:buNone/>
            </a:pPr>
            <a:r>
              <a:t/>
            </a:r>
            <a:endParaRPr sz="1200"/>
          </a:p>
          <a:p>
            <a:pPr indent="0" lvl="0" marL="0" rtl="0" algn="l">
              <a:lnSpc>
                <a:spcPct val="100000"/>
              </a:lnSpc>
              <a:spcBef>
                <a:spcPts val="0"/>
              </a:spcBef>
              <a:spcAft>
                <a:spcPts val="0"/>
              </a:spcAft>
              <a:buSzPts val="1100"/>
              <a:buNone/>
            </a:pPr>
            <a:r>
              <a:rPr lang="en" sz="1200"/>
              <a:t>You can then assess your competitors by comparing yourself to them on the value you create for customers.</a:t>
            </a: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4" name="Google Shape;53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We’ll go back to Amaizing Briquettes as an example. {Read through example}</a:t>
            </a: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34e1f04da6b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4" name="Google Shape;544;g34e1f04da6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We’ll go back to Amaizing Briquettes as an example. {Read through example}</a:t>
            </a:r>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34e1f04da6b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4" name="Google Shape;554;g34e1f04da6b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We’ll go back to Amaizing Briquettes as an example. {Read through example}</a:t>
            </a:r>
            <a:endParaRP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4" name="Google Shape;56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In this example, </a:t>
            </a:r>
            <a:r>
              <a:rPr lang="en" sz="1200"/>
              <a:t>Amaizing</a:t>
            </a:r>
            <a:r>
              <a:rPr lang="en" sz="1200"/>
              <a:t> Briquettes have looked at 4 of their competitors and compared on price, individual or group classes, location, target audience and whether customers can use WhatsApp and flexible purchasing options when ordering.</a:t>
            </a:r>
            <a:endParaRP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6" name="Google Shape;58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We are going to look at your star quality now, or your “competitive advantage”, as it is also called.</a:t>
            </a: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5" name="Google Shape;59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{Individual worksheet - 5 minutes}</a:t>
            </a:r>
            <a:endParaRPr/>
          </a:p>
          <a:p>
            <a:pPr indent="0" lvl="0" marL="0" rtl="0" algn="l">
              <a:lnSpc>
                <a:spcPct val="100000"/>
              </a:lnSpc>
              <a:spcBef>
                <a:spcPts val="0"/>
              </a:spcBef>
              <a:spcAft>
                <a:spcPts val="0"/>
              </a:spcAft>
              <a:buSzPts val="1100"/>
              <a:buNone/>
            </a:pPr>
            <a:r>
              <a:rPr lang="en"/>
              <a:t>{Partner share - 5 minutes}</a:t>
            </a:r>
            <a:endParaRPr/>
          </a:p>
          <a:p>
            <a:pPr indent="0" lvl="0" marL="0" rtl="0" algn="l">
              <a:lnSpc>
                <a:spcPct val="100000"/>
              </a:lnSpc>
              <a:spcBef>
                <a:spcPts val="0"/>
              </a:spcBef>
              <a:spcAft>
                <a:spcPts val="0"/>
              </a:spcAft>
              <a:buSzPts val="1100"/>
              <a:buNone/>
            </a:pPr>
            <a:r>
              <a:rPr lang="en"/>
              <a:t>{Refinement + Canvas fill - 5 minutes}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2" name="Google Shape;41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NOTE: this video uses the original Launch League business example, ABC Tutors. It is a relatable example that can still be useful to your entrepreneurs, but take extra care to explain the same concepts using the Launch League Green green economy example, Amazing Briquettes.</a:t>
            </a:r>
            <a:endParaRPr/>
          </a:p>
          <a:p>
            <a:pPr indent="0" lvl="0" marL="0" rtl="0" algn="l">
              <a:lnSpc>
                <a:spcPct val="100000"/>
              </a:lnSpc>
              <a:spcBef>
                <a:spcPts val="0"/>
              </a:spcBef>
              <a:spcAft>
                <a:spcPts val="0"/>
              </a:spcAft>
              <a:buSzPts val="1100"/>
              <a:buNone/>
            </a:pPr>
            <a:r>
              <a:rPr lang="en" u="sng">
                <a:solidFill>
                  <a:schemeClr val="hlink"/>
                </a:solidFill>
                <a:hlinkClick r:id="rId2"/>
              </a:rPr>
              <a:t>https://www.youtube.com/watch?v=H0FOB6czWYY</a:t>
            </a:r>
            <a:endParaRPr/>
          </a:p>
          <a:p>
            <a:pPr indent="0" lvl="0" marL="0" rtl="0" algn="l">
              <a:lnSpc>
                <a:spcPct val="100000"/>
              </a:lnSpc>
              <a:spcBef>
                <a:spcPts val="0"/>
              </a:spcBef>
              <a:spcAft>
                <a:spcPts val="0"/>
              </a:spcAft>
              <a:buSzPts val="1100"/>
              <a:buNone/>
            </a:pPr>
            <a:r>
              <a:rPr lang="en"/>
              <a:t>Let’s recap this video from yesterday, exploring the market part of your canvas. In this module, we’ll be exploring your business’ star quality and also your competition -- which you will then enter into your canvas.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5" name="Google Shape;60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solidFill>
                  <a:schemeClr val="dk1"/>
                </a:solidFill>
              </a:rPr>
              <a:t>Let’s start with your Target Customer. Please complete the worksheet, then discuss your competitors with a partner. The, complete your canvas.</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rPr>
              <a:t>{10 min + 10 min}</a:t>
            </a:r>
            <a:endParaRPr sz="12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5" name="Google Shape;61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Once you have completed your problem and solution statement, you can enter into your canvas.</a:t>
            </a:r>
            <a:endParaRP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9" name="Google Shape;62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{Play video 3.}</a:t>
            </a:r>
            <a:endParaRPr sz="1200"/>
          </a:p>
          <a:p>
            <a:pPr indent="0" lvl="0" marL="0" rtl="0" algn="l">
              <a:lnSpc>
                <a:spcPct val="100000"/>
              </a:lnSpc>
              <a:spcBef>
                <a:spcPts val="0"/>
              </a:spcBef>
              <a:spcAft>
                <a:spcPts val="0"/>
              </a:spcAft>
              <a:buSzPts val="1100"/>
              <a:buNone/>
            </a:pPr>
            <a:r>
              <a:rPr lang="en" sz="1200"/>
              <a:t>Once you have completed value proposition and competitor worksheet, you can enter into your canvas under Star Quality and Other Solutions.</a:t>
            </a:r>
            <a:endParaRPr sz="1200"/>
          </a:p>
          <a:p>
            <a:pPr indent="0" lvl="0" marL="0" rtl="0" algn="l">
              <a:lnSpc>
                <a:spcPct val="100000"/>
              </a:lnSpc>
              <a:spcBef>
                <a:spcPts val="0"/>
              </a:spcBef>
              <a:spcAft>
                <a:spcPts val="0"/>
              </a:spcAft>
              <a:buSzPts val="1100"/>
              <a:buNone/>
            </a:pPr>
            <a:r>
              <a:rPr lang="en" sz="1200"/>
              <a:t>{Amaizing Briquettes Example on next page}</a:t>
            </a: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6" name="Google Shape;63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We’ve finished up module 3, we have 2 more modules plus a tech tools session this afternoon. We now have a 15 minute tea break and will be back at 11.15 to start module 4.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2" name="Google Shape;68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129fd47c571_0_1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g129fd47c571_0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703e557cc0_2_1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g3703e557cc0_2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1" name="Google Shape;44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If your product or service is valuable to customers, they will be willing to pay for it. This is why you should always keep your customers top of mind when making any decisions for your business.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9" name="Google Shape;45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Leading businesses choose different and unique ways to create value for their customers, which makes them different to their competition.</a:t>
            </a:r>
            <a:endParaRPr sz="1200"/>
          </a:p>
          <a:p>
            <a:pPr indent="0" lvl="0" marL="0" rtl="0" algn="l">
              <a:lnSpc>
                <a:spcPct val="100000"/>
              </a:lnSpc>
              <a:spcBef>
                <a:spcPts val="0"/>
              </a:spcBef>
              <a:spcAft>
                <a:spcPts val="0"/>
              </a:spcAft>
              <a:buSzPts val="1100"/>
              <a:buNone/>
            </a:pPr>
            <a:r>
              <a:rPr lang="en" sz="1200"/>
              <a:t>Looking at this example, </a:t>
            </a:r>
            <a:endParaRPr sz="1200"/>
          </a:p>
          <a:p>
            <a:pPr indent="0" lvl="0" marL="0" rtl="0" algn="l">
              <a:lnSpc>
                <a:spcPct val="100000"/>
              </a:lnSpc>
              <a:spcBef>
                <a:spcPts val="0"/>
              </a:spcBef>
              <a:spcAft>
                <a:spcPts val="0"/>
              </a:spcAft>
              <a:buSzPts val="1100"/>
              <a:buNone/>
            </a:pPr>
            <a:r>
              <a:rPr lang="en" sz="1200"/>
              <a:t>Virgin Atlantic creates value for their customer by offering state of the art on-flight entertainment and wifi access, great equipment and planes other perks for joining their club / while FlySafair creates value for their customers by ensuring their flights are affordable and easy to book.</a:t>
            </a:r>
            <a:endParaRPr sz="1200"/>
          </a:p>
          <a:p>
            <a:pPr indent="0" lvl="0" marL="0" rtl="0" algn="l">
              <a:lnSpc>
                <a:spcPct val="100000"/>
              </a:lnSpc>
              <a:spcBef>
                <a:spcPts val="0"/>
              </a:spcBef>
              <a:spcAft>
                <a:spcPts val="0"/>
              </a:spcAft>
              <a:buSzPts val="1100"/>
              <a:buNone/>
            </a:pPr>
            <a:r>
              <a:rPr lang="en" sz="1200"/>
              <a:t>{Question for group -- how do Apple and Samsung create value for their customers? How are they different?}</a:t>
            </a:r>
            <a:endParaRPr sz="1200"/>
          </a:p>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5" name="Google Shape;47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{Run through each of the value factors}</a:t>
            </a:r>
            <a:endParaRPr/>
          </a:p>
          <a:p>
            <a:pPr indent="0" lvl="0" marL="0" rtl="0" algn="l">
              <a:lnSpc>
                <a:spcPct val="100000"/>
              </a:lnSpc>
              <a:spcBef>
                <a:spcPts val="0"/>
              </a:spcBef>
              <a:spcAft>
                <a:spcPts val="0"/>
              </a:spcAft>
              <a:buSzPts val="1100"/>
              <a:buNone/>
            </a:pPr>
            <a:r>
              <a:rPr lang="en"/>
              <a:t>Accessibility is an important factor consider, particularly if you are delivering a product or service online. In South Africa, we need to seriously consider data costs, but also digital literacy. Your customers may all have smartphones, but how well can they use them?</a:t>
            </a:r>
            <a:endParaRPr/>
          </a:p>
          <a:p>
            <a:pPr indent="0" lvl="0" marL="0" rtl="0" algn="l">
              <a:lnSpc>
                <a:spcPct val="100000"/>
              </a:lnSpc>
              <a:spcBef>
                <a:spcPts val="0"/>
              </a:spcBef>
              <a:spcAft>
                <a:spcPts val="0"/>
              </a:spcAft>
              <a:buSzPts val="1100"/>
              <a:buNone/>
            </a:pPr>
            <a:r>
              <a:rPr lang="en"/>
              <a:t>{How many of you are going to be cheaper/ better/ faster?} </a:t>
            </a:r>
            <a:endParaRPr/>
          </a:p>
          <a:p>
            <a:pPr indent="0" lvl="0" marL="0" rtl="0" algn="l">
              <a:lnSpc>
                <a:spcPct val="100000"/>
              </a:lnSpc>
              <a:spcBef>
                <a:spcPts val="0"/>
              </a:spcBef>
              <a:spcAft>
                <a:spcPts val="0"/>
              </a:spcAft>
              <a:buSzPts val="1100"/>
              <a:buNone/>
            </a:pPr>
            <a:r>
              <a:rPr lang="en"/>
              <a:t>Remember, at this point in your business, you should be choosing one customer group and one main value add.</a:t>
            </a:r>
            <a:endParaRPr/>
          </a:p>
          <a:p>
            <a:pPr indent="0" lvl="0" marL="0" rtl="0" algn="l">
              <a:lnSpc>
                <a:spcPct val="100000"/>
              </a:lnSpc>
              <a:spcBef>
                <a:spcPts val="0"/>
              </a:spcBef>
              <a:spcAft>
                <a:spcPts val="0"/>
              </a:spcAft>
              <a:buSzPts val="1100"/>
              <a:buNone/>
            </a:pPr>
            <a:r>
              <a:rPr lang="en"/>
              <a:t>Don’t get confused by your users, focus on your customers!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5" name="Google Shape;48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{Run through the example.}</a:t>
            </a:r>
            <a:endParaRPr/>
          </a:p>
          <a:p>
            <a:pPr indent="0" lvl="0" marL="0" rtl="0" algn="l">
              <a:spcBef>
                <a:spcPts val="0"/>
              </a:spcBef>
              <a:spcAft>
                <a:spcPts val="0"/>
              </a:spcAft>
              <a:buSzPts val="1100"/>
              <a:buNone/>
            </a:pPr>
            <a:r>
              <a:rPr lang="en">
                <a:solidFill>
                  <a:schemeClr val="dk1"/>
                </a:solidFill>
              </a:rPr>
              <a:t>This is Amaizing Briquette’s value proposition – it describes the value that they create for their customers. Understanding your core value to customers is very important to ensure your marketing is effective.</a:t>
            </a:r>
            <a:endParaRPr/>
          </a:p>
          <a:p>
            <a:pPr indent="0" lvl="0" marL="0" rtl="0" algn="l">
              <a:lnSpc>
                <a:spcPct val="100000"/>
              </a:lnSpc>
              <a:spcBef>
                <a:spcPts val="0"/>
              </a:spcBef>
              <a:spcAft>
                <a:spcPts val="0"/>
              </a:spcAft>
              <a:buSzPts val="1100"/>
              <a:buNone/>
            </a:pPr>
            <a:r>
              <a:rPr lang="en"/>
              <a:t>{Question for the group – what do you think their competitive advantage is? What makes them different? What is their star quality?}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9" name="Shape 9"/>
        <p:cNvGrpSpPr/>
        <p:nvPr/>
      </p:nvGrpSpPr>
      <p:grpSpPr>
        <a:xfrm>
          <a:off x="0" y="0"/>
          <a:ext cx="0" cy="0"/>
          <a:chOff x="0" y="0"/>
          <a:chExt cx="0" cy="0"/>
        </a:xfrm>
      </p:grpSpPr>
      <p:sp>
        <p:nvSpPr>
          <p:cNvPr id="10" name="Google Shape;10;p22"/>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6669"/>
            </a:srgbClr>
          </a:solidFill>
          <a:ln>
            <a:noFill/>
          </a:ln>
        </p:spPr>
      </p:sp>
      <p:sp>
        <p:nvSpPr>
          <p:cNvPr id="11" name="Google Shape;11;p22"/>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12" name="Google Shape;12;p22"/>
          <p:cNvSpPr txBox="1"/>
          <p:nvPr>
            <p:ph type="ctrTitle"/>
          </p:nvPr>
        </p:nvSpPr>
        <p:spPr>
          <a:xfrm>
            <a:off x="648300" y="3175950"/>
            <a:ext cx="3530700" cy="1182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 name="Google Shape;55;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6" name="Shape 56"/>
        <p:cNvGrpSpPr/>
        <p:nvPr/>
      </p:nvGrpSpPr>
      <p:grpSpPr>
        <a:xfrm>
          <a:off x="0" y="0"/>
          <a:ext cx="0" cy="0"/>
          <a:chOff x="0" y="0"/>
          <a:chExt cx="0" cy="0"/>
        </a:xfrm>
      </p:grpSpPr>
      <p:sp>
        <p:nvSpPr>
          <p:cNvPr id="57" name="Google Shape;57;p3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8" name="Google Shape;58;p3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9" name="Google Shape;59;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0" name="Shape 60"/>
        <p:cNvGrpSpPr/>
        <p:nvPr/>
      </p:nvGrpSpPr>
      <p:grpSpPr>
        <a:xfrm>
          <a:off x="0" y="0"/>
          <a:ext cx="0" cy="0"/>
          <a:chOff x="0" y="0"/>
          <a:chExt cx="0" cy="0"/>
        </a:xfrm>
      </p:grpSpPr>
      <p:sp>
        <p:nvSpPr>
          <p:cNvPr id="61" name="Google Shape;61;p3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2" name="Google Shape;62;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3" name="Shape 63"/>
        <p:cNvGrpSpPr/>
        <p:nvPr/>
      </p:nvGrpSpPr>
      <p:grpSpPr>
        <a:xfrm>
          <a:off x="0" y="0"/>
          <a:ext cx="0" cy="0"/>
          <a:chOff x="0" y="0"/>
          <a:chExt cx="0" cy="0"/>
        </a:xfrm>
      </p:grpSpPr>
      <p:sp>
        <p:nvSpPr>
          <p:cNvPr id="64" name="Google Shape;64;p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3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66" name="Google Shape;66;p3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7" name="Google Shape;67;p3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8" name="Google Shape;68;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9" name="Shape 69"/>
        <p:cNvGrpSpPr/>
        <p:nvPr/>
      </p:nvGrpSpPr>
      <p:grpSpPr>
        <a:xfrm>
          <a:off x="0" y="0"/>
          <a:ext cx="0" cy="0"/>
          <a:chOff x="0" y="0"/>
          <a:chExt cx="0" cy="0"/>
        </a:xfrm>
      </p:grpSpPr>
      <p:sp>
        <p:nvSpPr>
          <p:cNvPr id="70" name="Google Shape;70;p3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71" name="Google Shape;71;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2" name="Shape 72"/>
        <p:cNvGrpSpPr/>
        <p:nvPr/>
      </p:nvGrpSpPr>
      <p:grpSpPr>
        <a:xfrm>
          <a:off x="0" y="0"/>
          <a:ext cx="0" cy="0"/>
          <a:chOff x="0" y="0"/>
          <a:chExt cx="0" cy="0"/>
        </a:xfrm>
      </p:grpSpPr>
      <p:sp>
        <p:nvSpPr>
          <p:cNvPr id="73" name="Google Shape;73;p3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74" name="Google Shape;74;p3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75" name="Google Shape;75;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 name="Shape 76"/>
        <p:cNvGrpSpPr/>
        <p:nvPr/>
      </p:nvGrpSpPr>
      <p:grpSpPr>
        <a:xfrm>
          <a:off x="0" y="0"/>
          <a:ext cx="0" cy="0"/>
          <a:chOff x="0" y="0"/>
          <a:chExt cx="0" cy="0"/>
        </a:xfrm>
      </p:grpSpPr>
      <p:sp>
        <p:nvSpPr>
          <p:cNvPr id="77" name="Google Shape;77;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spTree>
      <p:nvGrpSpPr>
        <p:cNvPr id="78" name="Shape 78"/>
        <p:cNvGrpSpPr/>
        <p:nvPr/>
      </p:nvGrpSpPr>
      <p:grpSpPr>
        <a:xfrm>
          <a:off x="0" y="0"/>
          <a:ext cx="0" cy="0"/>
          <a:chOff x="0" y="0"/>
          <a:chExt cx="0" cy="0"/>
        </a:xfrm>
      </p:grpSpPr>
      <p:sp>
        <p:nvSpPr>
          <p:cNvPr id="79" name="Google Shape;79;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80" name="Google Shape;80;p40"/>
          <p:cNvCxnSpPr/>
          <p:nvPr/>
        </p:nvCxnSpPr>
        <p:spPr>
          <a:xfrm flipH="1" rot="10800000">
            <a:off x="285608" y="4663217"/>
            <a:ext cx="8461200" cy="7800"/>
          </a:xfrm>
          <a:prstGeom prst="straightConnector1">
            <a:avLst/>
          </a:prstGeom>
          <a:noFill/>
          <a:ln cap="flat" cmpd="sng" w="19050">
            <a:solidFill>
              <a:srgbClr val="999999"/>
            </a:solidFill>
            <a:prstDash val="solid"/>
            <a:round/>
            <a:headEnd len="sm" w="sm" type="none"/>
            <a:tailEnd len="sm" w="sm" type="none"/>
          </a:ln>
        </p:spPr>
      </p:cxnSp>
      <p:sp>
        <p:nvSpPr>
          <p:cNvPr id="81" name="Google Shape;81;p40"/>
          <p:cNvSpPr txBox="1"/>
          <p:nvPr/>
        </p:nvSpPr>
        <p:spPr>
          <a:xfrm>
            <a:off x="500925" y="4729450"/>
            <a:ext cx="8245800" cy="20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Thin"/>
                <a:ea typeface="Roboto Thin"/>
                <a:cs typeface="Roboto Thin"/>
                <a:sym typeface="Roboto Thin"/>
              </a:rPr>
              <a:t>How to invest into startups in Africa - Sep 2019</a:t>
            </a:r>
            <a:endParaRPr b="0" i="0" sz="1000" u="none" cap="none" strike="noStrike">
              <a:solidFill>
                <a:srgbClr val="FFFFFF"/>
              </a:solidFill>
              <a:latin typeface="Roboto Thin"/>
              <a:ea typeface="Roboto Thin"/>
              <a:cs typeface="Roboto Thin"/>
              <a:sym typeface="Roboto Thin"/>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Roboto Thin"/>
              <a:ea typeface="Roboto Thin"/>
              <a:cs typeface="Roboto Thin"/>
              <a:sym typeface="Roboto Thin"/>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1_2">
    <p:spTree>
      <p:nvGrpSpPr>
        <p:cNvPr id="82" name="Shape 82"/>
        <p:cNvGrpSpPr/>
        <p:nvPr/>
      </p:nvGrpSpPr>
      <p:grpSpPr>
        <a:xfrm>
          <a:off x="0" y="0"/>
          <a:ext cx="0" cy="0"/>
          <a:chOff x="0" y="0"/>
          <a:chExt cx="0" cy="0"/>
        </a:xfrm>
      </p:grpSpPr>
      <p:sp>
        <p:nvSpPr>
          <p:cNvPr id="83" name="Google Shape;83;p41"/>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6669"/>
            </a:srgbClr>
          </a:solidFill>
          <a:ln>
            <a:noFill/>
          </a:ln>
        </p:spPr>
      </p:sp>
      <p:sp>
        <p:nvSpPr>
          <p:cNvPr id="84" name="Google Shape;84;p41"/>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85" name="Google Shape;85;p41"/>
          <p:cNvSpPr txBox="1"/>
          <p:nvPr>
            <p:ph type="title"/>
          </p:nvPr>
        </p:nvSpPr>
        <p:spPr>
          <a:xfrm>
            <a:off x="838309" y="1807900"/>
            <a:ext cx="3148200" cy="485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6" name="Google Shape;86;p41"/>
          <p:cNvSpPr txBox="1"/>
          <p:nvPr>
            <p:ph idx="1" type="body"/>
          </p:nvPr>
        </p:nvSpPr>
        <p:spPr>
          <a:xfrm>
            <a:off x="838250" y="2419350"/>
            <a:ext cx="3148200" cy="22557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87" name="Google Shape;87;p4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BLANK_1">
    <p:spTree>
      <p:nvGrpSpPr>
        <p:cNvPr id="88" name="Shape 88"/>
        <p:cNvGrpSpPr/>
        <p:nvPr/>
      </p:nvGrpSpPr>
      <p:grpSpPr>
        <a:xfrm>
          <a:off x="0" y="0"/>
          <a:ext cx="0" cy="0"/>
          <a:chOff x="0" y="0"/>
          <a:chExt cx="0" cy="0"/>
        </a:xfrm>
      </p:grpSpPr>
      <p:sp>
        <p:nvSpPr>
          <p:cNvPr id="89" name="Google Shape;89;p42"/>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1">
    <p:spTree>
      <p:nvGrpSpPr>
        <p:cNvPr id="13" name="Shape 13"/>
        <p:cNvGrpSpPr/>
        <p:nvPr/>
      </p:nvGrpSpPr>
      <p:grpSpPr>
        <a:xfrm>
          <a:off x="0" y="0"/>
          <a:ext cx="0" cy="0"/>
          <a:chOff x="0" y="0"/>
          <a:chExt cx="0" cy="0"/>
        </a:xfrm>
      </p:grpSpPr>
      <p:sp>
        <p:nvSpPr>
          <p:cNvPr id="14" name="Google Shape;14;p23"/>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6669"/>
            </a:srgbClr>
          </a:solidFill>
          <a:ln>
            <a:noFill/>
          </a:ln>
        </p:spPr>
      </p:sp>
      <p:sp>
        <p:nvSpPr>
          <p:cNvPr id="15" name="Google Shape;15;p23"/>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6" name="Google Shape;16;p23"/>
          <p:cNvSpPr txBox="1"/>
          <p:nvPr/>
        </p:nvSpPr>
        <p:spPr>
          <a:xfrm>
            <a:off x="799645" y="697675"/>
            <a:ext cx="19572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0"/>
              <a:buFont typeface="Arial"/>
              <a:buNone/>
            </a:pPr>
            <a:r>
              <a:rPr b="0" i="0" lang="en" sz="12000" u="none" cap="none" strike="noStrike">
                <a:solidFill>
                  <a:srgbClr val="CCCCCC"/>
                </a:solidFill>
                <a:latin typeface="Montserrat"/>
                <a:ea typeface="Montserrat"/>
                <a:cs typeface="Montserrat"/>
                <a:sym typeface="Montserrat"/>
              </a:rPr>
              <a:t>“</a:t>
            </a:r>
            <a:endParaRPr b="0" i="0" sz="12000" u="none" cap="none" strike="noStrike">
              <a:solidFill>
                <a:srgbClr val="CCCCCC"/>
              </a:solidFill>
              <a:latin typeface="Montserrat"/>
              <a:ea typeface="Montserrat"/>
              <a:cs typeface="Montserrat"/>
              <a:sym typeface="Montserrat"/>
            </a:endParaRPr>
          </a:p>
        </p:txBody>
      </p:sp>
      <p:sp>
        <p:nvSpPr>
          <p:cNvPr id="17" name="Google Shape;17;p23"/>
          <p:cNvSpPr txBox="1"/>
          <p:nvPr>
            <p:ph idx="1" type="body"/>
          </p:nvPr>
        </p:nvSpPr>
        <p:spPr>
          <a:xfrm>
            <a:off x="838250" y="1657350"/>
            <a:ext cx="5324100" cy="22557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2pPr>
            <a:lvl3pPr indent="-381000" lvl="2" marL="1371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3pPr>
            <a:lvl4pPr indent="-381000" lvl="3" marL="18288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4pPr>
            <a:lvl5pPr indent="-381000" lvl="4" marL="22860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5pPr>
            <a:lvl6pPr indent="-381000" lvl="5" marL="27432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6pPr>
            <a:lvl7pPr indent="-381000" lvl="6" marL="3200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7pPr>
            <a:lvl8pPr indent="-381000" lvl="7" marL="3657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8pPr>
            <a:lvl9pPr indent="-381000" lvl="8" marL="4114800" algn="l">
              <a:lnSpc>
                <a:spcPct val="115000"/>
              </a:lnSpc>
              <a:spcBef>
                <a:spcPts val="1600"/>
              </a:spcBef>
              <a:spcAft>
                <a:spcPts val="1600"/>
              </a:spcAft>
              <a:buSzPts val="2400"/>
              <a:buFont typeface="Montserrat"/>
              <a:buChar char="■"/>
              <a:defRPr sz="2400">
                <a:latin typeface="Montserrat"/>
                <a:ea typeface="Montserrat"/>
                <a:cs typeface="Montserrat"/>
                <a:sym typeface="Montserrat"/>
              </a:defRPr>
            </a:lvl9pPr>
          </a:lstStyle>
          <a:p/>
        </p:txBody>
      </p:sp>
      <p:sp>
        <p:nvSpPr>
          <p:cNvPr id="18" name="Google Shape;18;p2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94" name="Shape 94"/>
        <p:cNvGrpSpPr/>
        <p:nvPr/>
      </p:nvGrpSpPr>
      <p:grpSpPr>
        <a:xfrm>
          <a:off x="0" y="0"/>
          <a:ext cx="0" cy="0"/>
          <a:chOff x="0" y="0"/>
          <a:chExt cx="0" cy="0"/>
        </a:xfrm>
      </p:grpSpPr>
      <p:sp>
        <p:nvSpPr>
          <p:cNvPr id="95" name="Google Shape;95;g129fd47c571_0_136"/>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96" name="Google Shape;96;g129fd47c571_0_136"/>
          <p:cNvSpPr txBox="1"/>
          <p:nvPr>
            <p:ph type="title"/>
          </p:nvPr>
        </p:nvSpPr>
        <p:spPr>
          <a:xfrm>
            <a:off x="838350" y="893500"/>
            <a:ext cx="5324100" cy="48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7" name="Google Shape;97;g129fd47c571_0_136"/>
          <p:cNvSpPr txBox="1"/>
          <p:nvPr>
            <p:ph idx="1" type="body"/>
          </p:nvPr>
        </p:nvSpPr>
        <p:spPr>
          <a:xfrm>
            <a:off x="838250" y="1504950"/>
            <a:ext cx="5324100" cy="2255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8" name="Google Shape;98;g129fd47c571_0_13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99" name="Shape 99"/>
        <p:cNvGrpSpPr/>
        <p:nvPr/>
      </p:nvGrpSpPr>
      <p:grpSpPr>
        <a:xfrm>
          <a:off x="0" y="0"/>
          <a:ext cx="0" cy="0"/>
          <a:chOff x="0" y="0"/>
          <a:chExt cx="0" cy="0"/>
        </a:xfrm>
      </p:grpSpPr>
      <p:grpSp>
        <p:nvGrpSpPr>
          <p:cNvPr id="100" name="Google Shape;100;g129fd47c571_0_128"/>
          <p:cNvGrpSpPr/>
          <p:nvPr/>
        </p:nvGrpSpPr>
        <p:grpSpPr>
          <a:xfrm>
            <a:off x="4350275" y="2855379"/>
            <a:ext cx="443589" cy="105632"/>
            <a:chOff x="4137525" y="2915950"/>
            <a:chExt cx="869100" cy="207000"/>
          </a:xfrm>
        </p:grpSpPr>
        <p:sp>
          <p:nvSpPr>
            <p:cNvPr id="101" name="Google Shape;101;g129fd47c571_0_128"/>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g129fd47c571_0_128"/>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g129fd47c571_0_128"/>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4" name="Google Shape;104;g129fd47c571_0_128"/>
          <p:cNvSpPr txBox="1"/>
          <p:nvPr>
            <p:ph type="ctrTitle"/>
          </p:nvPr>
        </p:nvSpPr>
        <p:spPr>
          <a:xfrm>
            <a:off x="671258" y="990800"/>
            <a:ext cx="7801500" cy="1730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05" name="Google Shape;105;g129fd47c571_0_128"/>
          <p:cNvSpPr txBox="1"/>
          <p:nvPr>
            <p:ph idx="1" type="subTitle"/>
          </p:nvPr>
        </p:nvSpPr>
        <p:spPr>
          <a:xfrm>
            <a:off x="671250" y="3174876"/>
            <a:ext cx="78015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6" name="Google Shape;106;g129fd47c571_0_12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pages">
  <p:cSld name="CAPTION_ONLY">
    <p:bg>
      <p:bgPr>
        <a:solidFill>
          <a:schemeClr val="lt2"/>
        </a:solidFill>
      </p:bgPr>
    </p:bg>
    <p:spTree>
      <p:nvGrpSpPr>
        <p:cNvPr id="107" name="Shape 107"/>
        <p:cNvGrpSpPr/>
        <p:nvPr/>
      </p:nvGrpSpPr>
      <p:grpSpPr>
        <a:xfrm>
          <a:off x="0" y="0"/>
          <a:ext cx="0" cy="0"/>
          <a:chOff x="0" y="0"/>
          <a:chExt cx="0" cy="0"/>
        </a:xfrm>
      </p:grpSpPr>
      <p:sp>
        <p:nvSpPr>
          <p:cNvPr id="108" name="Google Shape;108;g129fd47c571_0_141"/>
          <p:cNvSpPr txBox="1"/>
          <p:nvPr>
            <p:ph type="title"/>
          </p:nvPr>
        </p:nvSpPr>
        <p:spPr>
          <a:xfrm>
            <a:off x="700275" y="268525"/>
            <a:ext cx="7628400" cy="8319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09" name="Google Shape;109;g129fd47c571_0_141"/>
          <p:cNvSpPr txBox="1"/>
          <p:nvPr>
            <p:ph idx="1" type="subTitle"/>
          </p:nvPr>
        </p:nvSpPr>
        <p:spPr>
          <a:xfrm>
            <a:off x="700275" y="955050"/>
            <a:ext cx="6286500" cy="475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10" name="Google Shape;110;g129fd47c571_0_141"/>
          <p:cNvSpPr txBox="1"/>
          <p:nvPr>
            <p:ph idx="2" type="body"/>
          </p:nvPr>
        </p:nvSpPr>
        <p:spPr>
          <a:xfrm>
            <a:off x="700275" y="1942925"/>
            <a:ext cx="7628400" cy="25509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stStyle>
          <a:p/>
        </p:txBody>
      </p:sp>
      <p:sp>
        <p:nvSpPr>
          <p:cNvPr id="111" name="Google Shape;111;g129fd47c571_0_141"/>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12" name="Google Shape;112;g129fd47c571_0_141"/>
          <p:cNvSpPr txBox="1"/>
          <p:nvPr>
            <p:ph idx="3"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quote" type="blank">
  <p:cSld name="BLANK">
    <p:bg>
      <p:bgPr>
        <a:solidFill>
          <a:schemeClr val="accent3"/>
        </a:solidFill>
      </p:bgPr>
    </p:bg>
    <p:spTree>
      <p:nvGrpSpPr>
        <p:cNvPr id="113" name="Shape 113"/>
        <p:cNvGrpSpPr/>
        <p:nvPr/>
      </p:nvGrpSpPr>
      <p:grpSpPr>
        <a:xfrm>
          <a:off x="0" y="0"/>
          <a:ext cx="0" cy="0"/>
          <a:chOff x="0" y="0"/>
          <a:chExt cx="0" cy="0"/>
        </a:xfrm>
      </p:grpSpPr>
      <p:sp>
        <p:nvSpPr>
          <p:cNvPr id="114" name="Google Shape;114;g129fd47c571_0_147"/>
          <p:cNvSpPr txBox="1"/>
          <p:nvPr/>
        </p:nvSpPr>
        <p:spPr>
          <a:xfrm>
            <a:off x="978600" y="598050"/>
            <a:ext cx="7186800" cy="3947400"/>
          </a:xfrm>
          <a:prstGeom prst="rect">
            <a:avLst/>
          </a:prstGeom>
          <a:noFill/>
          <a:ln cap="flat" cmpd="dbl" w="38100">
            <a:solidFill>
              <a:schemeClr val="lt1"/>
            </a:solidFill>
            <a:prstDash val="solid"/>
            <a:round/>
            <a:headEnd len="sm" w="sm" type="none"/>
            <a:tailEnd len="sm" w="sm" type="none"/>
          </a:ln>
        </p:spPr>
        <p:txBody>
          <a:bodyPr anchorCtr="0" anchor="ctr" bIns="548625" lIns="548625" spcFirstLastPara="1" rIns="548625" wrap="square" tIns="548625">
            <a:normAutofit lnSpcReduction="20000"/>
          </a:bodyPr>
          <a:lstStyle/>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chemeClr val="lt1"/>
                </a:solidFill>
                <a:latin typeface="Helvetica Neue"/>
                <a:ea typeface="Helvetica Neue"/>
                <a:cs typeface="Helvetica Neue"/>
                <a:sym typeface="Helvetica Neue"/>
              </a:rPr>
              <a:t>“The things you need to do to get ready for finance are the things you need to do to make your business sustainable.”</a:t>
            </a:r>
            <a:endParaRPr b="1" i="0" sz="3500" u="none" cap="none" strike="noStrike">
              <a:solidFill>
                <a:schemeClr val="lt1"/>
              </a:solidFill>
              <a:latin typeface="Helvetica Neue"/>
              <a:ea typeface="Helvetica Neue"/>
              <a:cs typeface="Helvetica Neue"/>
              <a:sym typeface="Helvetica Neue"/>
            </a:endParaRPr>
          </a:p>
          <a:p>
            <a:pPr indent="-450850" lvl="1" marL="914400" marR="0" rtl="0" algn="r">
              <a:lnSpc>
                <a:spcPct val="100000"/>
              </a:lnSpc>
              <a:spcBef>
                <a:spcPts val="0"/>
              </a:spcBef>
              <a:spcAft>
                <a:spcPts val="0"/>
              </a:spcAft>
              <a:buClr>
                <a:schemeClr val="lt1"/>
              </a:buClr>
              <a:buSzPts val="3500"/>
              <a:buFont typeface="Helvetica Neue"/>
              <a:buChar char="-"/>
            </a:pPr>
            <a:r>
              <a:rPr b="1" i="0" lang="en" sz="3500" u="none" cap="none" strike="noStrike">
                <a:solidFill>
                  <a:schemeClr val="lt1"/>
                </a:solidFill>
                <a:latin typeface="Helvetica Neue"/>
                <a:ea typeface="Helvetica Neue"/>
                <a:cs typeface="Helvetica Neue"/>
                <a:sym typeface="Helvetica Neue"/>
              </a:rPr>
              <a:t>Ian Calvert</a:t>
            </a:r>
            <a:endParaRPr b="1" i="0" sz="3500" u="none" cap="none" strike="noStrik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1">
  <p:cSld name="BLANK_1_1">
    <p:bg>
      <p:bgPr>
        <a:solidFill>
          <a:schemeClr val="lt1"/>
        </a:solidFill>
      </p:bgPr>
    </p:bg>
    <p:spTree>
      <p:nvGrpSpPr>
        <p:cNvPr id="115" name="Shape 115"/>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with footer">
  <p:cSld name="SECTION_TITLE_AND_DESCRIPTION_1_4_1_1">
    <p:spTree>
      <p:nvGrpSpPr>
        <p:cNvPr id="116" name="Shape 116"/>
        <p:cNvGrpSpPr/>
        <p:nvPr/>
      </p:nvGrpSpPr>
      <p:grpSpPr>
        <a:xfrm>
          <a:off x="0" y="0"/>
          <a:ext cx="0" cy="0"/>
          <a:chOff x="0" y="0"/>
          <a:chExt cx="0" cy="0"/>
        </a:xfrm>
      </p:grpSpPr>
      <p:sp>
        <p:nvSpPr>
          <p:cNvPr id="117" name="Google Shape;117;g129fd47c571_0_150"/>
          <p:cNvSpPr txBox="1"/>
          <p:nvPr>
            <p:ph idx="12" type="sldNum"/>
          </p:nvPr>
        </p:nvSpPr>
        <p:spPr>
          <a:xfrm>
            <a:off x="42708" y="462564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18" name="Google Shape;118;g129fd47c571_0_150"/>
          <p:cNvSpPr txBox="1"/>
          <p:nvPr>
            <p:ph idx="2" type="sldNum"/>
          </p:nvPr>
        </p:nvSpPr>
        <p:spPr>
          <a:xfrm>
            <a:off x="484354" y="462565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2">
  <p:cSld name="BLANK_1_3">
    <p:spTree>
      <p:nvGrpSpPr>
        <p:cNvPr id="119" name="Shape 119"/>
        <p:cNvGrpSpPr/>
        <p:nvPr/>
      </p:nvGrpSpPr>
      <p:grpSpPr>
        <a:xfrm>
          <a:off x="0" y="0"/>
          <a:ext cx="0" cy="0"/>
          <a:chOff x="0" y="0"/>
          <a:chExt cx="0" cy="0"/>
        </a:xfrm>
      </p:grpSpPr>
      <p:sp>
        <p:nvSpPr>
          <p:cNvPr id="120" name="Google Shape;120;g129fd47c571_0_15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ge of Business_blank">
  <p:cSld name="SECTION_TITLE_AND_DESCRIPTION_1_2_2">
    <p:spTree>
      <p:nvGrpSpPr>
        <p:cNvPr id="121" name="Shape 121"/>
        <p:cNvGrpSpPr/>
        <p:nvPr/>
      </p:nvGrpSpPr>
      <p:grpSpPr>
        <a:xfrm>
          <a:off x="0" y="0"/>
          <a:ext cx="0" cy="0"/>
          <a:chOff x="0" y="0"/>
          <a:chExt cx="0" cy="0"/>
        </a:xfrm>
      </p:grpSpPr>
      <p:sp>
        <p:nvSpPr>
          <p:cNvPr id="122" name="Google Shape;122;g129fd47c571_0_155"/>
          <p:cNvSpPr/>
          <p:nvPr/>
        </p:nvSpPr>
        <p:spPr>
          <a:xfrm>
            <a:off x="0" y="-125"/>
            <a:ext cx="3675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3" name="Google Shape;123;g129fd47c571_0_155"/>
          <p:cNvPicPr preferRelativeResize="0"/>
          <p:nvPr/>
        </p:nvPicPr>
        <p:blipFill rotWithShape="1">
          <a:blip r:embed="rId2">
            <a:alphaModFix/>
          </a:blip>
          <a:srcRect b="3540" l="0" r="0" t="3540"/>
          <a:stretch/>
        </p:blipFill>
        <p:spPr>
          <a:xfrm>
            <a:off x="8640075" y="0"/>
            <a:ext cx="367500" cy="5143500"/>
          </a:xfrm>
          <a:prstGeom prst="rect">
            <a:avLst/>
          </a:prstGeom>
          <a:noFill/>
          <a:ln>
            <a:noFill/>
          </a:ln>
        </p:spPr>
      </p:pic>
      <p:sp>
        <p:nvSpPr>
          <p:cNvPr id="124" name="Google Shape;124;g129fd47c571_0_155"/>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25" name="Google Shape;125;g129fd47c571_0_155"/>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siness Model">
  <p:cSld name="SECTION_TITLE_AND_DESCRIPTION_1_2_1">
    <p:spTree>
      <p:nvGrpSpPr>
        <p:cNvPr id="126" name="Shape 126"/>
        <p:cNvGrpSpPr/>
        <p:nvPr/>
      </p:nvGrpSpPr>
      <p:grpSpPr>
        <a:xfrm>
          <a:off x="0" y="0"/>
          <a:ext cx="0" cy="0"/>
          <a:chOff x="0" y="0"/>
          <a:chExt cx="0" cy="0"/>
        </a:xfrm>
      </p:grpSpPr>
      <p:sp>
        <p:nvSpPr>
          <p:cNvPr id="127" name="Google Shape;127;g129fd47c571_0_160"/>
          <p:cNvSpPr/>
          <p:nvPr/>
        </p:nvSpPr>
        <p:spPr>
          <a:xfrm>
            <a:off x="0" y="-125"/>
            <a:ext cx="367500" cy="51435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8" name="Google Shape;128;g129fd47c571_0_160"/>
          <p:cNvPicPr preferRelativeResize="0"/>
          <p:nvPr/>
        </p:nvPicPr>
        <p:blipFill rotWithShape="1">
          <a:blip r:embed="rId2">
            <a:alphaModFix/>
          </a:blip>
          <a:srcRect b="3183" l="0" r="0" t="3174"/>
          <a:stretch/>
        </p:blipFill>
        <p:spPr>
          <a:xfrm>
            <a:off x="8640075" y="0"/>
            <a:ext cx="367500" cy="5143500"/>
          </a:xfrm>
          <a:prstGeom prst="rect">
            <a:avLst/>
          </a:prstGeom>
          <a:noFill/>
          <a:ln>
            <a:noFill/>
          </a:ln>
        </p:spPr>
      </p:pic>
      <p:sp>
        <p:nvSpPr>
          <p:cNvPr id="129" name="Google Shape;129;g129fd47c571_0_160"/>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30" name="Google Shape;130;g129fd47c571_0_160"/>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31" name="Google Shape;131;g129fd47c571_0_160"/>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32" name="Google Shape;132;g129fd47c571_0_160"/>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1">
  <p:cSld name="TITLE_1_1_1">
    <p:spTree>
      <p:nvGrpSpPr>
        <p:cNvPr id="133" name="Shape 133"/>
        <p:cNvGrpSpPr/>
        <p:nvPr/>
      </p:nvGrpSpPr>
      <p:grpSpPr>
        <a:xfrm>
          <a:off x="0" y="0"/>
          <a:ext cx="0" cy="0"/>
          <a:chOff x="0" y="0"/>
          <a:chExt cx="0" cy="0"/>
        </a:xfrm>
      </p:grpSpPr>
      <p:sp>
        <p:nvSpPr>
          <p:cNvPr id="134" name="Google Shape;134;g129fd47c571_0_167"/>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060"/>
            </a:srgbClr>
          </a:solidFill>
          <a:ln>
            <a:noFill/>
          </a:ln>
        </p:spPr>
      </p:sp>
      <p:sp>
        <p:nvSpPr>
          <p:cNvPr id="135" name="Google Shape;135;g129fd47c571_0_167"/>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136" name="Google Shape;136;g129fd47c571_0_167"/>
          <p:cNvSpPr txBox="1"/>
          <p:nvPr>
            <p:ph type="ctrTitle"/>
          </p:nvPr>
        </p:nvSpPr>
        <p:spPr>
          <a:xfrm>
            <a:off x="648300" y="1354750"/>
            <a:ext cx="3522300" cy="2989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37" name="Google Shape;137;g129fd47c571_0_167"/>
          <p:cNvSpPr txBox="1"/>
          <p:nvPr>
            <p:ph idx="1" type="subTitle"/>
          </p:nvPr>
        </p:nvSpPr>
        <p:spPr>
          <a:xfrm>
            <a:off x="6724950" y="3265700"/>
            <a:ext cx="1906200" cy="1031700"/>
          </a:xfrm>
          <a:prstGeom prst="rect">
            <a:avLst/>
          </a:prstGeom>
          <a:noFill/>
          <a:ln>
            <a:noFill/>
          </a:ln>
        </p:spPr>
        <p:txBody>
          <a:bodyPr anchorCtr="0" anchor="b" bIns="91425" lIns="91425" spcFirstLastPara="1" rIns="91425" wrap="square" tIns="91425">
            <a:normAutofit/>
          </a:bodyPr>
          <a:lstStyle>
            <a:lvl1pPr lvl="0" algn="r">
              <a:lnSpc>
                <a:spcPct val="115000"/>
              </a:lnSpc>
              <a:spcBef>
                <a:spcPts val="0"/>
              </a:spcBef>
              <a:spcAft>
                <a:spcPts val="0"/>
              </a:spcAft>
              <a:buClr>
                <a:schemeClr val="lt1"/>
              </a:buClr>
              <a:buSzPts val="1800"/>
              <a:buNone/>
              <a:defRPr sz="1800">
                <a:solidFill>
                  <a:schemeClr val="lt1"/>
                </a:solidFill>
              </a:defRPr>
            </a:lvl1pPr>
            <a:lvl2pPr lvl="1" algn="r">
              <a:lnSpc>
                <a:spcPct val="115000"/>
              </a:lnSpc>
              <a:spcBef>
                <a:spcPts val="0"/>
              </a:spcBef>
              <a:spcAft>
                <a:spcPts val="0"/>
              </a:spcAft>
              <a:buClr>
                <a:schemeClr val="lt1"/>
              </a:buClr>
              <a:buSzPts val="1800"/>
              <a:buNone/>
              <a:defRPr sz="1800">
                <a:solidFill>
                  <a:schemeClr val="lt1"/>
                </a:solidFill>
              </a:defRPr>
            </a:lvl2pPr>
            <a:lvl3pPr lvl="2" algn="r">
              <a:lnSpc>
                <a:spcPct val="115000"/>
              </a:lnSpc>
              <a:spcBef>
                <a:spcPts val="0"/>
              </a:spcBef>
              <a:spcAft>
                <a:spcPts val="0"/>
              </a:spcAft>
              <a:buClr>
                <a:schemeClr val="lt1"/>
              </a:buClr>
              <a:buSzPts val="1800"/>
              <a:buNone/>
              <a:defRPr sz="1800">
                <a:solidFill>
                  <a:schemeClr val="lt1"/>
                </a:solidFill>
              </a:defRPr>
            </a:lvl3pPr>
            <a:lvl4pPr lvl="3" algn="r">
              <a:lnSpc>
                <a:spcPct val="115000"/>
              </a:lnSpc>
              <a:spcBef>
                <a:spcPts val="0"/>
              </a:spcBef>
              <a:spcAft>
                <a:spcPts val="0"/>
              </a:spcAft>
              <a:buClr>
                <a:schemeClr val="lt1"/>
              </a:buClr>
              <a:buSzPts val="1800"/>
              <a:buNone/>
              <a:defRPr sz="1800">
                <a:solidFill>
                  <a:schemeClr val="lt1"/>
                </a:solidFill>
              </a:defRPr>
            </a:lvl4pPr>
            <a:lvl5pPr lvl="4" algn="r">
              <a:lnSpc>
                <a:spcPct val="115000"/>
              </a:lnSpc>
              <a:spcBef>
                <a:spcPts val="0"/>
              </a:spcBef>
              <a:spcAft>
                <a:spcPts val="0"/>
              </a:spcAft>
              <a:buClr>
                <a:schemeClr val="lt1"/>
              </a:buClr>
              <a:buSzPts val="1800"/>
              <a:buNone/>
              <a:defRPr sz="1800">
                <a:solidFill>
                  <a:schemeClr val="lt1"/>
                </a:solidFill>
              </a:defRPr>
            </a:lvl5pPr>
            <a:lvl6pPr lvl="5" algn="r">
              <a:lnSpc>
                <a:spcPct val="115000"/>
              </a:lnSpc>
              <a:spcBef>
                <a:spcPts val="0"/>
              </a:spcBef>
              <a:spcAft>
                <a:spcPts val="0"/>
              </a:spcAft>
              <a:buClr>
                <a:schemeClr val="lt1"/>
              </a:buClr>
              <a:buSzPts val="1800"/>
              <a:buNone/>
              <a:defRPr sz="1800">
                <a:solidFill>
                  <a:schemeClr val="lt1"/>
                </a:solidFill>
              </a:defRPr>
            </a:lvl6pPr>
            <a:lvl7pPr lvl="6" algn="r">
              <a:lnSpc>
                <a:spcPct val="115000"/>
              </a:lnSpc>
              <a:spcBef>
                <a:spcPts val="0"/>
              </a:spcBef>
              <a:spcAft>
                <a:spcPts val="0"/>
              </a:spcAft>
              <a:buClr>
                <a:schemeClr val="lt1"/>
              </a:buClr>
              <a:buSzPts val="1800"/>
              <a:buNone/>
              <a:defRPr sz="1800">
                <a:solidFill>
                  <a:schemeClr val="lt1"/>
                </a:solidFill>
              </a:defRPr>
            </a:lvl7pPr>
            <a:lvl8pPr lvl="7" algn="r">
              <a:lnSpc>
                <a:spcPct val="115000"/>
              </a:lnSpc>
              <a:spcBef>
                <a:spcPts val="0"/>
              </a:spcBef>
              <a:spcAft>
                <a:spcPts val="0"/>
              </a:spcAft>
              <a:buClr>
                <a:schemeClr val="lt1"/>
              </a:buClr>
              <a:buSzPts val="1800"/>
              <a:buNone/>
              <a:defRPr sz="1800">
                <a:solidFill>
                  <a:schemeClr val="lt1"/>
                </a:solidFill>
              </a:defRPr>
            </a:lvl8pPr>
            <a:lvl9pPr lvl="8" algn="r">
              <a:lnSpc>
                <a:spcPct val="115000"/>
              </a:lnSpc>
              <a:spcBef>
                <a:spcPts val="0"/>
              </a:spcBef>
              <a:spcAft>
                <a:spcPts val="0"/>
              </a:spcAft>
              <a:buClr>
                <a:schemeClr val="lt1"/>
              </a:buClr>
              <a:buSzPts val="1800"/>
              <a:buNone/>
              <a:defRPr sz="1800">
                <a:solidFill>
                  <a:schemeClr val="lt1"/>
                </a:solidFill>
              </a:defRPr>
            </a:lvl9pPr>
          </a:lstStyle>
          <a:p/>
        </p:txBody>
      </p:sp>
      <p:sp>
        <p:nvSpPr>
          <p:cNvPr id="138" name="Google Shape;138;g129fd47c571_0_16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1">
    <p:spTree>
      <p:nvGrpSpPr>
        <p:cNvPr id="19" name="Shape 19"/>
        <p:cNvGrpSpPr/>
        <p:nvPr/>
      </p:nvGrpSpPr>
      <p:grpSpPr>
        <a:xfrm>
          <a:off x="0" y="0"/>
          <a:ext cx="0" cy="0"/>
          <a:chOff x="0" y="0"/>
          <a:chExt cx="0" cy="0"/>
        </a:xfrm>
      </p:grpSpPr>
      <p:sp>
        <p:nvSpPr>
          <p:cNvPr id="20" name="Google Shape;20;p24"/>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6669"/>
            </a:srgbClr>
          </a:solidFill>
          <a:ln>
            <a:noFill/>
          </a:ln>
        </p:spPr>
      </p:sp>
      <p:sp>
        <p:nvSpPr>
          <p:cNvPr id="21" name="Google Shape;21;p24"/>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22" name="Google Shape;22;p24"/>
          <p:cNvSpPr txBox="1"/>
          <p:nvPr>
            <p:ph type="ctrTitle"/>
          </p:nvPr>
        </p:nvSpPr>
        <p:spPr>
          <a:xfrm>
            <a:off x="648300" y="1354750"/>
            <a:ext cx="3522300" cy="298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23" name="Google Shape;23;p24"/>
          <p:cNvSpPr txBox="1"/>
          <p:nvPr>
            <p:ph idx="1" type="subTitle"/>
          </p:nvPr>
        </p:nvSpPr>
        <p:spPr>
          <a:xfrm>
            <a:off x="6724950" y="3265700"/>
            <a:ext cx="1906200" cy="1031700"/>
          </a:xfrm>
          <a:prstGeom prst="rect">
            <a:avLst/>
          </a:prstGeom>
          <a:noFill/>
          <a:ln>
            <a:noFill/>
          </a:ln>
        </p:spPr>
        <p:txBody>
          <a:bodyPr anchorCtr="0" anchor="b" bIns="91425" lIns="91425" spcFirstLastPara="1" rIns="91425" wrap="square" tIns="91425">
            <a:noAutofit/>
          </a:bodyPr>
          <a:lstStyle>
            <a:lvl1pPr lvl="0" algn="r">
              <a:lnSpc>
                <a:spcPct val="115000"/>
              </a:lnSpc>
              <a:spcBef>
                <a:spcPts val="0"/>
              </a:spcBef>
              <a:spcAft>
                <a:spcPts val="0"/>
              </a:spcAft>
              <a:buClr>
                <a:schemeClr val="lt1"/>
              </a:buClr>
              <a:buSzPts val="1800"/>
              <a:buNone/>
              <a:defRPr sz="1800">
                <a:solidFill>
                  <a:schemeClr val="lt1"/>
                </a:solidFill>
              </a:defRPr>
            </a:lvl1pPr>
            <a:lvl2pPr lvl="1" algn="r">
              <a:lnSpc>
                <a:spcPct val="115000"/>
              </a:lnSpc>
              <a:spcBef>
                <a:spcPts val="1600"/>
              </a:spcBef>
              <a:spcAft>
                <a:spcPts val="0"/>
              </a:spcAft>
              <a:buClr>
                <a:schemeClr val="lt1"/>
              </a:buClr>
              <a:buSzPts val="1800"/>
              <a:buNone/>
              <a:defRPr sz="1800">
                <a:solidFill>
                  <a:schemeClr val="lt1"/>
                </a:solidFill>
              </a:defRPr>
            </a:lvl2pPr>
            <a:lvl3pPr lvl="2" algn="r">
              <a:lnSpc>
                <a:spcPct val="115000"/>
              </a:lnSpc>
              <a:spcBef>
                <a:spcPts val="1600"/>
              </a:spcBef>
              <a:spcAft>
                <a:spcPts val="0"/>
              </a:spcAft>
              <a:buClr>
                <a:schemeClr val="lt1"/>
              </a:buClr>
              <a:buSzPts val="1800"/>
              <a:buNone/>
              <a:defRPr sz="1800">
                <a:solidFill>
                  <a:schemeClr val="lt1"/>
                </a:solidFill>
              </a:defRPr>
            </a:lvl3pPr>
            <a:lvl4pPr lvl="3" algn="r">
              <a:lnSpc>
                <a:spcPct val="115000"/>
              </a:lnSpc>
              <a:spcBef>
                <a:spcPts val="1600"/>
              </a:spcBef>
              <a:spcAft>
                <a:spcPts val="0"/>
              </a:spcAft>
              <a:buClr>
                <a:schemeClr val="lt1"/>
              </a:buClr>
              <a:buSzPts val="1800"/>
              <a:buNone/>
              <a:defRPr sz="1800">
                <a:solidFill>
                  <a:schemeClr val="lt1"/>
                </a:solidFill>
              </a:defRPr>
            </a:lvl4pPr>
            <a:lvl5pPr lvl="4" algn="r">
              <a:lnSpc>
                <a:spcPct val="115000"/>
              </a:lnSpc>
              <a:spcBef>
                <a:spcPts val="1600"/>
              </a:spcBef>
              <a:spcAft>
                <a:spcPts val="0"/>
              </a:spcAft>
              <a:buClr>
                <a:schemeClr val="lt1"/>
              </a:buClr>
              <a:buSzPts val="1800"/>
              <a:buNone/>
              <a:defRPr sz="1800">
                <a:solidFill>
                  <a:schemeClr val="lt1"/>
                </a:solidFill>
              </a:defRPr>
            </a:lvl5pPr>
            <a:lvl6pPr lvl="5" algn="r">
              <a:lnSpc>
                <a:spcPct val="115000"/>
              </a:lnSpc>
              <a:spcBef>
                <a:spcPts val="1600"/>
              </a:spcBef>
              <a:spcAft>
                <a:spcPts val="0"/>
              </a:spcAft>
              <a:buClr>
                <a:schemeClr val="lt1"/>
              </a:buClr>
              <a:buSzPts val="1800"/>
              <a:buNone/>
              <a:defRPr sz="1800">
                <a:solidFill>
                  <a:schemeClr val="lt1"/>
                </a:solidFill>
              </a:defRPr>
            </a:lvl6pPr>
            <a:lvl7pPr lvl="6" algn="r">
              <a:lnSpc>
                <a:spcPct val="115000"/>
              </a:lnSpc>
              <a:spcBef>
                <a:spcPts val="1600"/>
              </a:spcBef>
              <a:spcAft>
                <a:spcPts val="0"/>
              </a:spcAft>
              <a:buClr>
                <a:schemeClr val="lt1"/>
              </a:buClr>
              <a:buSzPts val="1800"/>
              <a:buNone/>
              <a:defRPr sz="1800">
                <a:solidFill>
                  <a:schemeClr val="lt1"/>
                </a:solidFill>
              </a:defRPr>
            </a:lvl7pPr>
            <a:lvl8pPr lvl="7" algn="r">
              <a:lnSpc>
                <a:spcPct val="115000"/>
              </a:lnSpc>
              <a:spcBef>
                <a:spcPts val="1600"/>
              </a:spcBef>
              <a:spcAft>
                <a:spcPts val="0"/>
              </a:spcAft>
              <a:buClr>
                <a:schemeClr val="lt1"/>
              </a:buClr>
              <a:buSzPts val="1800"/>
              <a:buNone/>
              <a:defRPr sz="1800">
                <a:solidFill>
                  <a:schemeClr val="lt1"/>
                </a:solidFill>
              </a:defRPr>
            </a:lvl8pPr>
            <a:lvl9pPr lvl="8" algn="r">
              <a:lnSpc>
                <a:spcPct val="115000"/>
              </a:lnSpc>
              <a:spcBef>
                <a:spcPts val="1600"/>
              </a:spcBef>
              <a:spcAft>
                <a:spcPts val="1600"/>
              </a:spcAft>
              <a:buClr>
                <a:schemeClr val="lt1"/>
              </a:buClr>
              <a:buSzPts val="1800"/>
              <a:buNone/>
              <a:defRPr sz="1800">
                <a:solidFill>
                  <a:schemeClr val="lt1"/>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sets and Risks 1">
  <p:cSld name="SECTION_TITLE_AND_DESCRIPTION_1_3_1">
    <p:spTree>
      <p:nvGrpSpPr>
        <p:cNvPr id="139" name="Shape 139"/>
        <p:cNvGrpSpPr/>
        <p:nvPr/>
      </p:nvGrpSpPr>
      <p:grpSpPr>
        <a:xfrm>
          <a:off x="0" y="0"/>
          <a:ext cx="0" cy="0"/>
          <a:chOff x="0" y="0"/>
          <a:chExt cx="0" cy="0"/>
        </a:xfrm>
      </p:grpSpPr>
      <p:sp>
        <p:nvSpPr>
          <p:cNvPr id="140" name="Google Shape;140;g129fd47c571_0_173"/>
          <p:cNvSpPr/>
          <p:nvPr/>
        </p:nvSpPr>
        <p:spPr>
          <a:xfrm>
            <a:off x="0" y="-125"/>
            <a:ext cx="3675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1" name="Google Shape;141;g129fd47c571_0_173"/>
          <p:cNvPicPr preferRelativeResize="0"/>
          <p:nvPr/>
        </p:nvPicPr>
        <p:blipFill rotWithShape="1">
          <a:blip r:embed="rId2">
            <a:alphaModFix/>
          </a:blip>
          <a:srcRect b="0" l="0" r="0" t="0"/>
          <a:stretch/>
        </p:blipFill>
        <p:spPr>
          <a:xfrm>
            <a:off x="8640075" y="0"/>
            <a:ext cx="367500" cy="5143500"/>
          </a:xfrm>
          <a:prstGeom prst="rect">
            <a:avLst/>
          </a:prstGeom>
          <a:noFill/>
          <a:ln>
            <a:noFill/>
          </a:ln>
        </p:spPr>
      </p:pic>
      <p:sp>
        <p:nvSpPr>
          <p:cNvPr id="142" name="Google Shape;142;g129fd47c571_0_173"/>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43" name="Google Shape;143;g129fd47c571_0_173"/>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sets and Risks">
  <p:cSld name="SECTION_TITLE_AND_DESCRIPTION_1_3">
    <p:spTree>
      <p:nvGrpSpPr>
        <p:cNvPr id="144" name="Shape 144"/>
        <p:cNvGrpSpPr/>
        <p:nvPr/>
      </p:nvGrpSpPr>
      <p:grpSpPr>
        <a:xfrm>
          <a:off x="0" y="0"/>
          <a:ext cx="0" cy="0"/>
          <a:chOff x="0" y="0"/>
          <a:chExt cx="0" cy="0"/>
        </a:xfrm>
      </p:grpSpPr>
      <p:sp>
        <p:nvSpPr>
          <p:cNvPr id="145" name="Google Shape;145;g129fd47c571_0_178"/>
          <p:cNvSpPr/>
          <p:nvPr/>
        </p:nvSpPr>
        <p:spPr>
          <a:xfrm>
            <a:off x="0" y="-125"/>
            <a:ext cx="3675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6" name="Google Shape;146;g129fd47c571_0_178"/>
          <p:cNvPicPr preferRelativeResize="0"/>
          <p:nvPr/>
        </p:nvPicPr>
        <p:blipFill rotWithShape="1">
          <a:blip r:embed="rId2">
            <a:alphaModFix/>
          </a:blip>
          <a:srcRect b="0" l="0" r="0" t="0"/>
          <a:stretch/>
        </p:blipFill>
        <p:spPr>
          <a:xfrm>
            <a:off x="8640075" y="0"/>
            <a:ext cx="367500" cy="5143500"/>
          </a:xfrm>
          <a:prstGeom prst="rect">
            <a:avLst/>
          </a:prstGeom>
          <a:noFill/>
          <a:ln>
            <a:noFill/>
          </a:ln>
        </p:spPr>
      </p:pic>
      <p:sp>
        <p:nvSpPr>
          <p:cNvPr id="147" name="Google Shape;147;g129fd47c571_0_178"/>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48" name="Google Shape;148;g129fd47c571_0_178"/>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
        <p:nvSpPr>
          <p:cNvPr id="149" name="Google Shape;149;g129fd47c571_0_178"/>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50" name="Google Shape;150;g129fd47c571_0_178"/>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wth Plans 1">
  <p:cSld name="SECTION_TITLE_AND_DESCRIPTION_1_1_1">
    <p:spTree>
      <p:nvGrpSpPr>
        <p:cNvPr id="151" name="Shape 151"/>
        <p:cNvGrpSpPr/>
        <p:nvPr/>
      </p:nvGrpSpPr>
      <p:grpSpPr>
        <a:xfrm>
          <a:off x="0" y="0"/>
          <a:ext cx="0" cy="0"/>
          <a:chOff x="0" y="0"/>
          <a:chExt cx="0" cy="0"/>
        </a:xfrm>
      </p:grpSpPr>
      <p:sp>
        <p:nvSpPr>
          <p:cNvPr id="152" name="Google Shape;152;g129fd47c571_0_185"/>
          <p:cNvSpPr/>
          <p:nvPr/>
        </p:nvSpPr>
        <p:spPr>
          <a:xfrm>
            <a:off x="0" y="-125"/>
            <a:ext cx="3675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3" name="Google Shape;153;g129fd47c571_0_185"/>
          <p:cNvPicPr preferRelativeResize="0"/>
          <p:nvPr/>
        </p:nvPicPr>
        <p:blipFill rotWithShape="1">
          <a:blip r:embed="rId2">
            <a:alphaModFix/>
          </a:blip>
          <a:srcRect b="3908" l="0" r="0" t="3899"/>
          <a:stretch/>
        </p:blipFill>
        <p:spPr>
          <a:xfrm>
            <a:off x="8640075" y="0"/>
            <a:ext cx="367500" cy="5143500"/>
          </a:xfrm>
          <a:prstGeom prst="rect">
            <a:avLst/>
          </a:prstGeom>
          <a:noFill/>
          <a:ln>
            <a:noFill/>
          </a:ln>
        </p:spPr>
      </p:pic>
      <p:sp>
        <p:nvSpPr>
          <p:cNvPr id="154" name="Google Shape;154;g129fd47c571_0_185"/>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55" name="Google Shape;155;g129fd47c571_0_185"/>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wth Plans">
  <p:cSld name="SECTION_TITLE_AND_DESCRIPTION_1_1">
    <p:spTree>
      <p:nvGrpSpPr>
        <p:cNvPr id="156" name="Shape 156"/>
        <p:cNvGrpSpPr/>
        <p:nvPr/>
      </p:nvGrpSpPr>
      <p:grpSpPr>
        <a:xfrm>
          <a:off x="0" y="0"/>
          <a:ext cx="0" cy="0"/>
          <a:chOff x="0" y="0"/>
          <a:chExt cx="0" cy="0"/>
        </a:xfrm>
      </p:grpSpPr>
      <p:sp>
        <p:nvSpPr>
          <p:cNvPr id="157" name="Google Shape;157;g129fd47c571_0_190"/>
          <p:cNvSpPr/>
          <p:nvPr/>
        </p:nvSpPr>
        <p:spPr>
          <a:xfrm>
            <a:off x="0" y="-125"/>
            <a:ext cx="3675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8" name="Google Shape;158;g129fd47c571_0_190"/>
          <p:cNvPicPr preferRelativeResize="0"/>
          <p:nvPr/>
        </p:nvPicPr>
        <p:blipFill rotWithShape="1">
          <a:blip r:embed="rId2">
            <a:alphaModFix/>
          </a:blip>
          <a:srcRect b="3908" l="0" r="0" t="3899"/>
          <a:stretch/>
        </p:blipFill>
        <p:spPr>
          <a:xfrm>
            <a:off x="8640075" y="0"/>
            <a:ext cx="367500" cy="5143500"/>
          </a:xfrm>
          <a:prstGeom prst="rect">
            <a:avLst/>
          </a:prstGeom>
          <a:noFill/>
          <a:ln>
            <a:noFill/>
          </a:ln>
        </p:spPr>
      </p:pic>
      <p:sp>
        <p:nvSpPr>
          <p:cNvPr id="159" name="Google Shape;159;g129fd47c571_0_190"/>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60" name="Google Shape;160;g129fd47c571_0_190"/>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61" name="Google Shape;161;g129fd47c571_0_190"/>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62" name="Google Shape;162;g129fd47c571_0_190"/>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p:cSld name="SECTION_TITLE_AND_DESCRIPTION_1">
    <p:spTree>
      <p:nvGrpSpPr>
        <p:cNvPr id="163" name="Shape 163"/>
        <p:cNvGrpSpPr/>
        <p:nvPr/>
      </p:nvGrpSpPr>
      <p:grpSpPr>
        <a:xfrm>
          <a:off x="0" y="0"/>
          <a:ext cx="0" cy="0"/>
          <a:chOff x="0" y="0"/>
          <a:chExt cx="0" cy="0"/>
        </a:xfrm>
      </p:grpSpPr>
      <p:sp>
        <p:nvSpPr>
          <p:cNvPr id="164" name="Google Shape;164;g129fd47c571_0_197"/>
          <p:cNvSpPr/>
          <p:nvPr/>
        </p:nvSpPr>
        <p:spPr>
          <a:xfrm>
            <a:off x="0" y="-125"/>
            <a:ext cx="7518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129fd47c571_0_197"/>
          <p:cNvSpPr txBox="1"/>
          <p:nvPr>
            <p:ph type="title"/>
          </p:nvPr>
        </p:nvSpPr>
        <p:spPr>
          <a:xfrm>
            <a:off x="1020225" y="301750"/>
            <a:ext cx="4951800" cy="6630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700"/>
              <a:buNone/>
              <a:defRPr b="1" sz="27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66" name="Google Shape;166;g129fd47c571_0_197"/>
          <p:cNvSpPr txBox="1"/>
          <p:nvPr>
            <p:ph idx="1" type="subTitle"/>
          </p:nvPr>
        </p:nvSpPr>
        <p:spPr>
          <a:xfrm>
            <a:off x="1054475" y="1023200"/>
            <a:ext cx="5435100" cy="729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400"/>
              <a:buNone/>
              <a:defRPr i="1"/>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7" name="Google Shape;167;g129fd47c571_0_197"/>
          <p:cNvSpPr txBox="1"/>
          <p:nvPr>
            <p:ph idx="12" type="sldNum"/>
          </p:nvPr>
        </p:nvSpPr>
        <p:spPr>
          <a:xfrm>
            <a:off x="8471608" y="4625642"/>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68" name="Google Shape;168;g129fd47c571_0_197"/>
          <p:cNvSpPr txBox="1"/>
          <p:nvPr/>
        </p:nvSpPr>
        <p:spPr>
          <a:xfrm rot="-5400000">
            <a:off x="-897300" y="2256150"/>
            <a:ext cx="25464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 sz="2900" u="none" cap="none" strike="noStrike">
                <a:solidFill>
                  <a:schemeClr val="lt1"/>
                </a:solidFill>
                <a:latin typeface="Helvetica Neue"/>
                <a:ea typeface="Helvetica Neue"/>
                <a:cs typeface="Helvetica Neue"/>
                <a:sym typeface="Helvetica Neue"/>
              </a:rPr>
              <a:t>CASE STUDY</a:t>
            </a:r>
            <a:endParaRPr b="1" i="0" sz="2900" u="none" cap="none" strike="noStrike">
              <a:solidFill>
                <a:schemeClr val="lt1"/>
              </a:solidFill>
              <a:latin typeface="Helvetica Neue"/>
              <a:ea typeface="Helvetica Neue"/>
              <a:cs typeface="Helvetica Neue"/>
              <a:sym typeface="Helvetica Neue"/>
            </a:endParaRPr>
          </a:p>
        </p:txBody>
      </p:sp>
      <p:sp>
        <p:nvSpPr>
          <p:cNvPr id="169" name="Google Shape;169;g129fd47c571_0_197"/>
          <p:cNvSpPr/>
          <p:nvPr>
            <p:ph idx="2" type="pic"/>
          </p:nvPr>
        </p:nvSpPr>
        <p:spPr>
          <a:xfrm>
            <a:off x="6996550" y="438550"/>
            <a:ext cx="1618200" cy="961500"/>
          </a:xfrm>
          <a:prstGeom prst="rect">
            <a:avLst/>
          </a:prstGeom>
          <a:noFill/>
          <a:ln>
            <a:noFill/>
          </a:ln>
        </p:spPr>
      </p:sp>
      <p:sp>
        <p:nvSpPr>
          <p:cNvPr id="170" name="Google Shape;170;g129fd47c571_0_197"/>
          <p:cNvSpPr txBox="1"/>
          <p:nvPr>
            <p:ph idx="3" type="body"/>
          </p:nvPr>
        </p:nvSpPr>
        <p:spPr>
          <a:xfrm>
            <a:off x="1074500" y="1752800"/>
            <a:ext cx="7303200" cy="2986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71" name="Google Shape;171;g129fd47c571_0_197"/>
          <p:cNvSpPr txBox="1"/>
          <p:nvPr/>
        </p:nvSpPr>
        <p:spPr>
          <a:xfrm>
            <a:off x="6296950" y="4653100"/>
            <a:ext cx="23178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Helvetica Neue"/>
                <a:ea typeface="Helvetica Neue"/>
                <a:cs typeface="Helvetica Neue"/>
                <a:sym typeface="Helvetica Neue"/>
              </a:rPr>
              <a:t>Launch League | Let’s Talk Financing!</a:t>
            </a:r>
            <a:endParaRPr b="0" i="0" sz="1000" u="none" cap="none" strike="noStrike">
              <a:solidFill>
                <a:schemeClr val="dk2"/>
              </a:solidFill>
              <a:latin typeface="Helvetica Neue"/>
              <a:ea typeface="Helvetica Neue"/>
              <a:cs typeface="Helvetica Neue"/>
              <a:sym typeface="Helvetica Neue"/>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SECTION_TITLE_AND_DESCRIPTION_1_4">
    <p:spTree>
      <p:nvGrpSpPr>
        <p:cNvPr id="172" name="Shape 172"/>
        <p:cNvGrpSpPr/>
        <p:nvPr/>
      </p:nvGrpSpPr>
      <p:grpSpPr>
        <a:xfrm>
          <a:off x="0" y="0"/>
          <a:ext cx="0" cy="0"/>
          <a:chOff x="0" y="0"/>
          <a:chExt cx="0" cy="0"/>
        </a:xfrm>
      </p:grpSpPr>
      <p:sp>
        <p:nvSpPr>
          <p:cNvPr id="173" name="Google Shape;173;g129fd47c571_0_206"/>
          <p:cNvSpPr/>
          <p:nvPr>
            <p:ph idx="2" type="pic"/>
          </p:nvPr>
        </p:nvSpPr>
        <p:spPr>
          <a:xfrm>
            <a:off x="0" y="0"/>
            <a:ext cx="9144000" cy="5143500"/>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header and footer">
  <p:cSld name="SECTION_TITLE_AND_DESCRIPTION_1_4_1">
    <p:spTree>
      <p:nvGrpSpPr>
        <p:cNvPr id="174" name="Shape 174"/>
        <p:cNvGrpSpPr/>
        <p:nvPr/>
      </p:nvGrpSpPr>
      <p:grpSpPr>
        <a:xfrm>
          <a:off x="0" y="0"/>
          <a:ext cx="0" cy="0"/>
          <a:chOff x="0" y="0"/>
          <a:chExt cx="0" cy="0"/>
        </a:xfrm>
      </p:grpSpPr>
      <p:sp>
        <p:nvSpPr>
          <p:cNvPr id="175" name="Google Shape;175;g129fd47c571_0_208"/>
          <p:cNvSpPr txBox="1"/>
          <p:nvPr>
            <p:ph idx="12" type="sldNum"/>
          </p:nvPr>
        </p:nvSpPr>
        <p:spPr>
          <a:xfrm>
            <a:off x="42708" y="462564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76" name="Google Shape;176;g129fd47c571_0_208"/>
          <p:cNvSpPr txBox="1"/>
          <p:nvPr>
            <p:ph idx="2" type="sldNum"/>
          </p:nvPr>
        </p:nvSpPr>
        <p:spPr>
          <a:xfrm>
            <a:off x="484354" y="462565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
        <p:nvSpPr>
          <p:cNvPr id="177" name="Google Shape;177;g129fd47c571_0_208"/>
          <p:cNvSpPr txBox="1"/>
          <p:nvPr>
            <p:ph type="title"/>
          </p:nvPr>
        </p:nvSpPr>
        <p:spPr>
          <a:xfrm>
            <a:off x="700275" y="268525"/>
            <a:ext cx="8139000" cy="569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b="1" sz="26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78" name="Google Shape;178;g129fd47c571_0_208"/>
          <p:cNvSpPr txBox="1"/>
          <p:nvPr>
            <p:ph idx="1" type="subTitle"/>
          </p:nvPr>
        </p:nvSpPr>
        <p:spPr>
          <a:xfrm>
            <a:off x="685800" y="898500"/>
            <a:ext cx="8001000" cy="549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ge of Business">
  <p:cSld name="SECTION_TITLE_AND_DESCRIPTION_1_2">
    <p:spTree>
      <p:nvGrpSpPr>
        <p:cNvPr id="179" name="Shape 179"/>
        <p:cNvGrpSpPr/>
        <p:nvPr/>
      </p:nvGrpSpPr>
      <p:grpSpPr>
        <a:xfrm>
          <a:off x="0" y="0"/>
          <a:ext cx="0" cy="0"/>
          <a:chOff x="0" y="0"/>
          <a:chExt cx="0" cy="0"/>
        </a:xfrm>
      </p:grpSpPr>
      <p:sp>
        <p:nvSpPr>
          <p:cNvPr id="180" name="Google Shape;180;g129fd47c571_0_213"/>
          <p:cNvSpPr/>
          <p:nvPr/>
        </p:nvSpPr>
        <p:spPr>
          <a:xfrm>
            <a:off x="0" y="-125"/>
            <a:ext cx="3675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g129fd47c571_0_213"/>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82" name="Google Shape;182;g129fd47c571_0_213"/>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pic>
        <p:nvPicPr>
          <p:cNvPr id="183" name="Google Shape;183;g129fd47c571_0_213"/>
          <p:cNvPicPr preferRelativeResize="0"/>
          <p:nvPr/>
        </p:nvPicPr>
        <p:blipFill rotWithShape="1">
          <a:blip r:embed="rId2">
            <a:alphaModFix/>
          </a:blip>
          <a:srcRect b="3540" l="0" r="0" t="3540"/>
          <a:stretch/>
        </p:blipFill>
        <p:spPr>
          <a:xfrm>
            <a:off x="8640075" y="0"/>
            <a:ext cx="367500" cy="5143500"/>
          </a:xfrm>
          <a:prstGeom prst="rect">
            <a:avLst/>
          </a:prstGeom>
          <a:noFill/>
          <a:ln>
            <a:noFill/>
          </a:ln>
        </p:spPr>
      </p:pic>
      <p:sp>
        <p:nvSpPr>
          <p:cNvPr id="184" name="Google Shape;184;g129fd47c571_0_213"/>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85" name="Google Shape;185;g129fd47c571_0_213"/>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86" name="Shape 186"/>
        <p:cNvGrpSpPr/>
        <p:nvPr/>
      </p:nvGrpSpPr>
      <p:grpSpPr>
        <a:xfrm>
          <a:off x="0" y="0"/>
          <a:ext cx="0" cy="0"/>
          <a:chOff x="0" y="0"/>
          <a:chExt cx="0" cy="0"/>
        </a:xfrm>
      </p:grpSpPr>
      <p:sp>
        <p:nvSpPr>
          <p:cNvPr id="187" name="Google Shape;187;g129fd47c571_0_220"/>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60"/>
            </a:srgbClr>
          </a:solidFill>
          <a:ln>
            <a:noFill/>
          </a:ln>
        </p:spPr>
      </p:sp>
      <p:sp>
        <p:nvSpPr>
          <p:cNvPr id="188" name="Google Shape;188;g129fd47c571_0_220"/>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89" name="Google Shape;189;g129fd47c571_0_220"/>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0" name="Google Shape;190;g129fd47c571_0_220"/>
          <p:cNvSpPr txBox="1"/>
          <p:nvPr>
            <p:ph idx="1" type="body"/>
          </p:nvPr>
        </p:nvSpPr>
        <p:spPr>
          <a:xfrm>
            <a:off x="841001" y="1578025"/>
            <a:ext cx="2671800" cy="24333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1" name="Google Shape;191;g129fd47c571_0_220"/>
          <p:cNvSpPr txBox="1"/>
          <p:nvPr>
            <p:ph idx="2" type="body"/>
          </p:nvPr>
        </p:nvSpPr>
        <p:spPr>
          <a:xfrm>
            <a:off x="3673842" y="1578025"/>
            <a:ext cx="2671800" cy="24333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2" name="Google Shape;192;g129fd47c571_0_22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BLANK_1_2">
    <p:spTree>
      <p:nvGrpSpPr>
        <p:cNvPr id="193" name="Shape 193"/>
        <p:cNvGrpSpPr/>
        <p:nvPr/>
      </p:nvGrpSpPr>
      <p:grpSpPr>
        <a:xfrm>
          <a:off x="0" y="0"/>
          <a:ext cx="0" cy="0"/>
          <a:chOff x="0" y="0"/>
          <a:chExt cx="0" cy="0"/>
        </a:xfrm>
      </p:grpSpPr>
      <p:sp>
        <p:nvSpPr>
          <p:cNvPr id="194" name="Google Shape;194;g129fd47c571_0_227"/>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4" name="Shape 24"/>
        <p:cNvGrpSpPr/>
        <p:nvPr/>
      </p:nvGrpSpPr>
      <p:grpSpPr>
        <a:xfrm>
          <a:off x="0" y="0"/>
          <a:ext cx="0" cy="0"/>
          <a:chOff x="0" y="0"/>
          <a:chExt cx="0" cy="0"/>
        </a:xfrm>
      </p:grpSpPr>
      <p:sp>
        <p:nvSpPr>
          <p:cNvPr id="25" name="Google Shape;25;p25"/>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6669"/>
            </a:srgbClr>
          </a:solidFill>
          <a:ln>
            <a:noFill/>
          </a:ln>
        </p:spPr>
      </p:sp>
      <p:sp>
        <p:nvSpPr>
          <p:cNvPr id="26" name="Google Shape;26;p25"/>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27" name="Google Shape;27;p25"/>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25"/>
          <p:cNvSpPr txBox="1"/>
          <p:nvPr>
            <p:ph idx="1" type="body"/>
          </p:nvPr>
        </p:nvSpPr>
        <p:spPr>
          <a:xfrm>
            <a:off x="841000" y="1600975"/>
            <a:ext cx="2094900" cy="24105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29" name="Google Shape;29;p25"/>
          <p:cNvSpPr txBox="1"/>
          <p:nvPr>
            <p:ph idx="2" type="body"/>
          </p:nvPr>
        </p:nvSpPr>
        <p:spPr>
          <a:xfrm>
            <a:off x="3043281" y="1600975"/>
            <a:ext cx="2094900" cy="24105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30" name="Google Shape;30;p25"/>
          <p:cNvSpPr txBox="1"/>
          <p:nvPr>
            <p:ph idx="3" type="body"/>
          </p:nvPr>
        </p:nvSpPr>
        <p:spPr>
          <a:xfrm>
            <a:off x="5245562" y="1600975"/>
            <a:ext cx="2094900" cy="24105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31" name="Google Shape;31;p2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5" name="Shape 195"/>
        <p:cNvGrpSpPr/>
        <p:nvPr/>
      </p:nvGrpSpPr>
      <p:grpSpPr>
        <a:xfrm>
          <a:off x="0" y="0"/>
          <a:ext cx="0" cy="0"/>
          <a:chOff x="0" y="0"/>
          <a:chExt cx="0" cy="0"/>
        </a:xfrm>
      </p:grpSpPr>
      <p:sp>
        <p:nvSpPr>
          <p:cNvPr id="196" name="Google Shape;196;g129fd47c571_0_229"/>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60"/>
            </a:srgbClr>
          </a:solidFill>
          <a:ln>
            <a:noFill/>
          </a:ln>
        </p:spPr>
      </p:sp>
      <p:sp>
        <p:nvSpPr>
          <p:cNvPr id="197" name="Google Shape;197;g129fd47c571_0_229"/>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98" name="Google Shape;198;g129fd47c571_0_229"/>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9" name="Google Shape;199;g129fd47c571_0_22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BLANK_1">
    <p:spTree>
      <p:nvGrpSpPr>
        <p:cNvPr id="204" name="Shape 204"/>
        <p:cNvGrpSpPr/>
        <p:nvPr/>
      </p:nvGrpSpPr>
      <p:grpSpPr>
        <a:xfrm>
          <a:off x="0" y="0"/>
          <a:ext cx="0" cy="0"/>
          <a:chOff x="0" y="0"/>
          <a:chExt cx="0" cy="0"/>
        </a:xfrm>
      </p:grpSpPr>
      <p:sp>
        <p:nvSpPr>
          <p:cNvPr id="205" name="Google Shape;205;p28"/>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6" name="Shape 206"/>
        <p:cNvGrpSpPr/>
        <p:nvPr/>
      </p:nvGrpSpPr>
      <p:grpSpPr>
        <a:xfrm>
          <a:off x="0" y="0"/>
          <a:ext cx="0" cy="0"/>
          <a:chOff x="0" y="0"/>
          <a:chExt cx="0" cy="0"/>
        </a:xfrm>
      </p:grpSpPr>
      <p:sp>
        <p:nvSpPr>
          <p:cNvPr id="207" name="Google Shape;207;p4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08" name="Google Shape;208;p4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09" name="Google Shape;209;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0" name="Shape 210"/>
        <p:cNvGrpSpPr/>
        <p:nvPr/>
      </p:nvGrpSpPr>
      <p:grpSpPr>
        <a:xfrm>
          <a:off x="0" y="0"/>
          <a:ext cx="0" cy="0"/>
          <a:chOff x="0" y="0"/>
          <a:chExt cx="0" cy="0"/>
        </a:xfrm>
      </p:grpSpPr>
      <p:sp>
        <p:nvSpPr>
          <p:cNvPr id="211" name="Google Shape;211;p4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2" name="Google Shape;212;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3" name="Shape 213"/>
        <p:cNvGrpSpPr/>
        <p:nvPr/>
      </p:nvGrpSpPr>
      <p:grpSpPr>
        <a:xfrm>
          <a:off x="0" y="0"/>
          <a:ext cx="0" cy="0"/>
          <a:chOff x="0" y="0"/>
          <a:chExt cx="0" cy="0"/>
        </a:xfrm>
      </p:grpSpPr>
      <p:sp>
        <p:nvSpPr>
          <p:cNvPr id="214" name="Google Shape;214;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5" name="Google Shape;215;p4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16" name="Google Shape;216;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7" name="Shape 217"/>
        <p:cNvGrpSpPr/>
        <p:nvPr/>
      </p:nvGrpSpPr>
      <p:grpSpPr>
        <a:xfrm>
          <a:off x="0" y="0"/>
          <a:ext cx="0" cy="0"/>
          <a:chOff x="0" y="0"/>
          <a:chExt cx="0" cy="0"/>
        </a:xfrm>
      </p:grpSpPr>
      <p:sp>
        <p:nvSpPr>
          <p:cNvPr id="218" name="Google Shape;218;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9" name="Google Shape;219;p4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20" name="Google Shape;220;p4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21" name="Google Shape;221;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2" name="Shape 222"/>
        <p:cNvGrpSpPr/>
        <p:nvPr/>
      </p:nvGrpSpPr>
      <p:grpSpPr>
        <a:xfrm>
          <a:off x="0" y="0"/>
          <a:ext cx="0" cy="0"/>
          <a:chOff x="0" y="0"/>
          <a:chExt cx="0" cy="0"/>
        </a:xfrm>
      </p:grpSpPr>
      <p:sp>
        <p:nvSpPr>
          <p:cNvPr id="223" name="Google Shape;223;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4" name="Google Shape;224;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5" name="Shape 225"/>
        <p:cNvGrpSpPr/>
        <p:nvPr/>
      </p:nvGrpSpPr>
      <p:grpSpPr>
        <a:xfrm>
          <a:off x="0" y="0"/>
          <a:ext cx="0" cy="0"/>
          <a:chOff x="0" y="0"/>
          <a:chExt cx="0" cy="0"/>
        </a:xfrm>
      </p:grpSpPr>
      <p:sp>
        <p:nvSpPr>
          <p:cNvPr id="226" name="Google Shape;226;p4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27" name="Google Shape;227;p4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28" name="Google Shape;228;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29" name="Shape 229"/>
        <p:cNvGrpSpPr/>
        <p:nvPr/>
      </p:nvGrpSpPr>
      <p:grpSpPr>
        <a:xfrm>
          <a:off x="0" y="0"/>
          <a:ext cx="0" cy="0"/>
          <a:chOff x="0" y="0"/>
          <a:chExt cx="0" cy="0"/>
        </a:xfrm>
      </p:grpSpPr>
      <p:sp>
        <p:nvSpPr>
          <p:cNvPr id="230" name="Google Shape;230;p4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31" name="Google Shape;231;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32" name="Shape 232"/>
        <p:cNvGrpSpPr/>
        <p:nvPr/>
      </p:nvGrpSpPr>
      <p:grpSpPr>
        <a:xfrm>
          <a:off x="0" y="0"/>
          <a:ext cx="0" cy="0"/>
          <a:chOff x="0" y="0"/>
          <a:chExt cx="0" cy="0"/>
        </a:xfrm>
      </p:grpSpPr>
      <p:sp>
        <p:nvSpPr>
          <p:cNvPr id="233" name="Google Shape;233;p5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5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35" name="Google Shape;235;p5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36" name="Google Shape;236;p5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37" name="Google Shape;237;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ig image">
  <p:cSld name="TITLE_1_2_1">
    <p:spTree>
      <p:nvGrpSpPr>
        <p:cNvPr id="32" name="Shape 32"/>
        <p:cNvGrpSpPr/>
        <p:nvPr/>
      </p:nvGrpSpPr>
      <p:grpSpPr>
        <a:xfrm>
          <a:off x="0" y="0"/>
          <a:ext cx="0" cy="0"/>
          <a:chOff x="0" y="0"/>
          <a:chExt cx="0" cy="0"/>
        </a:xfrm>
      </p:grpSpPr>
      <p:sp>
        <p:nvSpPr>
          <p:cNvPr id="33" name="Google Shape;33;p26"/>
          <p:cNvSpPr/>
          <p:nvPr/>
        </p:nvSpPr>
        <p:spPr>
          <a:xfrm>
            <a:off x="209250" y="-9675"/>
            <a:ext cx="3076750" cy="5167075"/>
          </a:xfrm>
          <a:custGeom>
            <a:rect b="b" l="l" r="r" t="t"/>
            <a:pathLst>
              <a:path extrusionOk="0" h="206683" w="123070">
                <a:moveTo>
                  <a:pt x="0" y="0"/>
                </a:moveTo>
                <a:lnTo>
                  <a:pt x="0" y="206683"/>
                </a:lnTo>
                <a:lnTo>
                  <a:pt x="123070" y="206545"/>
                </a:lnTo>
                <a:lnTo>
                  <a:pt x="67807" y="301"/>
                </a:lnTo>
                <a:close/>
              </a:path>
            </a:pathLst>
          </a:custGeom>
          <a:solidFill>
            <a:srgbClr val="000000">
              <a:alpha val="6669"/>
            </a:srgbClr>
          </a:solidFill>
          <a:ln>
            <a:noFill/>
          </a:ln>
        </p:spPr>
      </p:sp>
      <p:sp>
        <p:nvSpPr>
          <p:cNvPr id="34" name="Google Shape;34;p26"/>
          <p:cNvSpPr/>
          <p:nvPr/>
        </p:nvSpPr>
        <p:spPr>
          <a:xfrm>
            <a:off x="-19350" y="-9675"/>
            <a:ext cx="3076750" cy="5167075"/>
          </a:xfrm>
          <a:custGeom>
            <a:rect b="b" l="l" r="r" t="t"/>
            <a:pathLst>
              <a:path extrusionOk="0" h="206683" w="123070">
                <a:moveTo>
                  <a:pt x="0" y="0"/>
                </a:moveTo>
                <a:lnTo>
                  <a:pt x="0" y="206683"/>
                </a:lnTo>
                <a:lnTo>
                  <a:pt x="123070" y="206545"/>
                </a:lnTo>
                <a:lnTo>
                  <a:pt x="67807" y="301"/>
                </a:lnTo>
                <a:close/>
              </a:path>
            </a:pathLst>
          </a:custGeom>
          <a:solidFill>
            <a:srgbClr val="FFFFFF"/>
          </a:solidFill>
          <a:ln>
            <a:noFill/>
          </a:ln>
        </p:spPr>
      </p:sp>
      <p:sp>
        <p:nvSpPr>
          <p:cNvPr id="35" name="Google Shape;35;p26"/>
          <p:cNvSpPr txBox="1"/>
          <p:nvPr>
            <p:ph type="title"/>
          </p:nvPr>
        </p:nvSpPr>
        <p:spPr>
          <a:xfrm>
            <a:off x="609704" y="4116875"/>
            <a:ext cx="1609800" cy="48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6" name="Google Shape;36;p2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38" name="Shape 238"/>
        <p:cNvGrpSpPr/>
        <p:nvPr/>
      </p:nvGrpSpPr>
      <p:grpSpPr>
        <a:xfrm>
          <a:off x="0" y="0"/>
          <a:ext cx="0" cy="0"/>
          <a:chOff x="0" y="0"/>
          <a:chExt cx="0" cy="0"/>
        </a:xfrm>
      </p:grpSpPr>
      <p:sp>
        <p:nvSpPr>
          <p:cNvPr id="239" name="Google Shape;239;p5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240" name="Google Shape;240;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41" name="Shape 241"/>
        <p:cNvGrpSpPr/>
        <p:nvPr/>
      </p:nvGrpSpPr>
      <p:grpSpPr>
        <a:xfrm>
          <a:off x="0" y="0"/>
          <a:ext cx="0" cy="0"/>
          <a:chOff x="0" y="0"/>
          <a:chExt cx="0" cy="0"/>
        </a:xfrm>
      </p:grpSpPr>
      <p:sp>
        <p:nvSpPr>
          <p:cNvPr id="242" name="Google Shape;242;p5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43" name="Google Shape;243;p5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244" name="Google Shape;244;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5" name="Shape 245"/>
        <p:cNvGrpSpPr/>
        <p:nvPr/>
      </p:nvGrpSpPr>
      <p:grpSpPr>
        <a:xfrm>
          <a:off x="0" y="0"/>
          <a:ext cx="0" cy="0"/>
          <a:chOff x="0" y="0"/>
          <a:chExt cx="0" cy="0"/>
        </a:xfrm>
      </p:grpSpPr>
      <p:sp>
        <p:nvSpPr>
          <p:cNvPr id="246" name="Google Shape;246;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bg>
      <p:bgPr>
        <a:solidFill>
          <a:srgbClr val="38761D"/>
        </a:solidFill>
      </p:bgPr>
    </p:bg>
    <p:spTree>
      <p:nvGrpSpPr>
        <p:cNvPr id="247" name="Shape 247"/>
        <p:cNvGrpSpPr/>
        <p:nvPr/>
      </p:nvGrpSpPr>
      <p:grpSpPr>
        <a:xfrm>
          <a:off x="0" y="0"/>
          <a:ext cx="0" cy="0"/>
          <a:chOff x="0" y="0"/>
          <a:chExt cx="0" cy="0"/>
        </a:xfrm>
      </p:grpSpPr>
      <p:sp>
        <p:nvSpPr>
          <p:cNvPr id="248" name="Google Shape;248;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249" name="Google Shape;249;p54"/>
          <p:cNvCxnSpPr/>
          <p:nvPr/>
        </p:nvCxnSpPr>
        <p:spPr>
          <a:xfrm flipH="1" rot="10800000">
            <a:off x="285608" y="4663217"/>
            <a:ext cx="8461200" cy="7800"/>
          </a:xfrm>
          <a:prstGeom prst="straightConnector1">
            <a:avLst/>
          </a:prstGeom>
          <a:noFill/>
          <a:ln cap="flat" cmpd="sng" w="19050">
            <a:solidFill>
              <a:srgbClr val="999999"/>
            </a:solidFill>
            <a:prstDash val="solid"/>
            <a:round/>
            <a:headEnd len="sm" w="sm" type="none"/>
            <a:tailEnd len="sm" w="sm" type="none"/>
          </a:ln>
        </p:spPr>
      </p:cxnSp>
      <p:sp>
        <p:nvSpPr>
          <p:cNvPr id="250" name="Google Shape;250;p54"/>
          <p:cNvSpPr txBox="1"/>
          <p:nvPr/>
        </p:nvSpPr>
        <p:spPr>
          <a:xfrm>
            <a:off x="500925" y="4729450"/>
            <a:ext cx="8245800" cy="20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Thin"/>
                <a:ea typeface="Roboto Thin"/>
                <a:cs typeface="Roboto Thin"/>
                <a:sym typeface="Roboto Thin"/>
              </a:rPr>
              <a:t>How to invest into startups in Africa - Sep 2019</a:t>
            </a:r>
            <a:endParaRPr b="0" i="0" sz="1000" u="none" cap="none" strike="noStrike">
              <a:solidFill>
                <a:srgbClr val="FFFFFF"/>
              </a:solidFill>
              <a:latin typeface="Roboto Thin"/>
              <a:ea typeface="Roboto Thin"/>
              <a:cs typeface="Roboto Thin"/>
              <a:sym typeface="Roboto Thin"/>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Roboto Thin"/>
              <a:ea typeface="Roboto Thin"/>
              <a:cs typeface="Roboto Thin"/>
              <a:sym typeface="Roboto Thin"/>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251" name="Shape 251"/>
        <p:cNvGrpSpPr/>
        <p:nvPr/>
      </p:nvGrpSpPr>
      <p:grpSpPr>
        <a:xfrm>
          <a:off x="0" y="0"/>
          <a:ext cx="0" cy="0"/>
          <a:chOff x="0" y="0"/>
          <a:chExt cx="0" cy="0"/>
        </a:xfrm>
      </p:grpSpPr>
      <p:sp>
        <p:nvSpPr>
          <p:cNvPr id="252" name="Google Shape;252;p55"/>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6669"/>
            </a:srgbClr>
          </a:solidFill>
          <a:ln>
            <a:noFill/>
          </a:ln>
        </p:spPr>
      </p:sp>
      <p:sp>
        <p:nvSpPr>
          <p:cNvPr id="253" name="Google Shape;253;p55"/>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254" name="Google Shape;254;p55"/>
          <p:cNvSpPr txBox="1"/>
          <p:nvPr>
            <p:ph type="ctrTitle"/>
          </p:nvPr>
        </p:nvSpPr>
        <p:spPr>
          <a:xfrm>
            <a:off x="648300" y="3175950"/>
            <a:ext cx="3530700" cy="1182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1">
    <p:spTree>
      <p:nvGrpSpPr>
        <p:cNvPr id="255" name="Shape 255"/>
        <p:cNvGrpSpPr/>
        <p:nvPr/>
      </p:nvGrpSpPr>
      <p:grpSpPr>
        <a:xfrm>
          <a:off x="0" y="0"/>
          <a:ext cx="0" cy="0"/>
          <a:chOff x="0" y="0"/>
          <a:chExt cx="0" cy="0"/>
        </a:xfrm>
      </p:grpSpPr>
      <p:sp>
        <p:nvSpPr>
          <p:cNvPr id="256" name="Google Shape;256;p56"/>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6669"/>
            </a:srgbClr>
          </a:solidFill>
          <a:ln>
            <a:noFill/>
          </a:ln>
        </p:spPr>
      </p:sp>
      <p:sp>
        <p:nvSpPr>
          <p:cNvPr id="257" name="Google Shape;257;p56"/>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258" name="Google Shape;258;p56"/>
          <p:cNvSpPr txBox="1"/>
          <p:nvPr>
            <p:ph type="ctrTitle"/>
          </p:nvPr>
        </p:nvSpPr>
        <p:spPr>
          <a:xfrm>
            <a:off x="648300" y="1354750"/>
            <a:ext cx="3522300" cy="298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259" name="Google Shape;259;p56"/>
          <p:cNvSpPr txBox="1"/>
          <p:nvPr>
            <p:ph idx="1" type="subTitle"/>
          </p:nvPr>
        </p:nvSpPr>
        <p:spPr>
          <a:xfrm>
            <a:off x="6724950" y="3265700"/>
            <a:ext cx="1906200" cy="1031700"/>
          </a:xfrm>
          <a:prstGeom prst="rect">
            <a:avLst/>
          </a:prstGeom>
          <a:noFill/>
          <a:ln>
            <a:noFill/>
          </a:ln>
        </p:spPr>
        <p:txBody>
          <a:bodyPr anchorCtr="0" anchor="b" bIns="91425" lIns="91425" spcFirstLastPara="1" rIns="91425" wrap="square" tIns="91425">
            <a:noAutofit/>
          </a:bodyPr>
          <a:lstStyle>
            <a:lvl1pPr lvl="0" algn="r">
              <a:lnSpc>
                <a:spcPct val="115000"/>
              </a:lnSpc>
              <a:spcBef>
                <a:spcPts val="0"/>
              </a:spcBef>
              <a:spcAft>
                <a:spcPts val="0"/>
              </a:spcAft>
              <a:buClr>
                <a:schemeClr val="lt1"/>
              </a:buClr>
              <a:buSzPts val="1800"/>
              <a:buNone/>
              <a:defRPr sz="1800">
                <a:solidFill>
                  <a:schemeClr val="lt1"/>
                </a:solidFill>
              </a:defRPr>
            </a:lvl1pPr>
            <a:lvl2pPr lvl="1" algn="r">
              <a:lnSpc>
                <a:spcPct val="115000"/>
              </a:lnSpc>
              <a:spcBef>
                <a:spcPts val="1600"/>
              </a:spcBef>
              <a:spcAft>
                <a:spcPts val="0"/>
              </a:spcAft>
              <a:buClr>
                <a:schemeClr val="lt1"/>
              </a:buClr>
              <a:buSzPts val="1800"/>
              <a:buNone/>
              <a:defRPr sz="1800">
                <a:solidFill>
                  <a:schemeClr val="lt1"/>
                </a:solidFill>
              </a:defRPr>
            </a:lvl2pPr>
            <a:lvl3pPr lvl="2" algn="r">
              <a:lnSpc>
                <a:spcPct val="115000"/>
              </a:lnSpc>
              <a:spcBef>
                <a:spcPts val="1600"/>
              </a:spcBef>
              <a:spcAft>
                <a:spcPts val="0"/>
              </a:spcAft>
              <a:buClr>
                <a:schemeClr val="lt1"/>
              </a:buClr>
              <a:buSzPts val="1800"/>
              <a:buNone/>
              <a:defRPr sz="1800">
                <a:solidFill>
                  <a:schemeClr val="lt1"/>
                </a:solidFill>
              </a:defRPr>
            </a:lvl3pPr>
            <a:lvl4pPr lvl="3" algn="r">
              <a:lnSpc>
                <a:spcPct val="115000"/>
              </a:lnSpc>
              <a:spcBef>
                <a:spcPts val="1600"/>
              </a:spcBef>
              <a:spcAft>
                <a:spcPts val="0"/>
              </a:spcAft>
              <a:buClr>
                <a:schemeClr val="lt1"/>
              </a:buClr>
              <a:buSzPts val="1800"/>
              <a:buNone/>
              <a:defRPr sz="1800">
                <a:solidFill>
                  <a:schemeClr val="lt1"/>
                </a:solidFill>
              </a:defRPr>
            </a:lvl4pPr>
            <a:lvl5pPr lvl="4" algn="r">
              <a:lnSpc>
                <a:spcPct val="115000"/>
              </a:lnSpc>
              <a:spcBef>
                <a:spcPts val="1600"/>
              </a:spcBef>
              <a:spcAft>
                <a:spcPts val="0"/>
              </a:spcAft>
              <a:buClr>
                <a:schemeClr val="lt1"/>
              </a:buClr>
              <a:buSzPts val="1800"/>
              <a:buNone/>
              <a:defRPr sz="1800">
                <a:solidFill>
                  <a:schemeClr val="lt1"/>
                </a:solidFill>
              </a:defRPr>
            </a:lvl5pPr>
            <a:lvl6pPr lvl="5" algn="r">
              <a:lnSpc>
                <a:spcPct val="115000"/>
              </a:lnSpc>
              <a:spcBef>
                <a:spcPts val="1600"/>
              </a:spcBef>
              <a:spcAft>
                <a:spcPts val="0"/>
              </a:spcAft>
              <a:buClr>
                <a:schemeClr val="lt1"/>
              </a:buClr>
              <a:buSzPts val="1800"/>
              <a:buNone/>
              <a:defRPr sz="1800">
                <a:solidFill>
                  <a:schemeClr val="lt1"/>
                </a:solidFill>
              </a:defRPr>
            </a:lvl6pPr>
            <a:lvl7pPr lvl="6" algn="r">
              <a:lnSpc>
                <a:spcPct val="115000"/>
              </a:lnSpc>
              <a:spcBef>
                <a:spcPts val="1600"/>
              </a:spcBef>
              <a:spcAft>
                <a:spcPts val="0"/>
              </a:spcAft>
              <a:buClr>
                <a:schemeClr val="lt1"/>
              </a:buClr>
              <a:buSzPts val="1800"/>
              <a:buNone/>
              <a:defRPr sz="1800">
                <a:solidFill>
                  <a:schemeClr val="lt1"/>
                </a:solidFill>
              </a:defRPr>
            </a:lvl7pPr>
            <a:lvl8pPr lvl="7" algn="r">
              <a:lnSpc>
                <a:spcPct val="115000"/>
              </a:lnSpc>
              <a:spcBef>
                <a:spcPts val="1600"/>
              </a:spcBef>
              <a:spcAft>
                <a:spcPts val="0"/>
              </a:spcAft>
              <a:buClr>
                <a:schemeClr val="lt1"/>
              </a:buClr>
              <a:buSzPts val="1800"/>
              <a:buNone/>
              <a:defRPr sz="1800">
                <a:solidFill>
                  <a:schemeClr val="lt1"/>
                </a:solidFill>
              </a:defRPr>
            </a:lvl8pPr>
            <a:lvl9pPr lvl="8" algn="r">
              <a:lnSpc>
                <a:spcPct val="115000"/>
              </a:lnSpc>
              <a:spcBef>
                <a:spcPts val="1600"/>
              </a:spcBef>
              <a:spcAft>
                <a:spcPts val="1600"/>
              </a:spcAft>
              <a:buClr>
                <a:schemeClr val="lt1"/>
              </a:buClr>
              <a:buSzPts val="1800"/>
              <a:buNone/>
              <a:defRPr sz="1800">
                <a:solidFill>
                  <a:schemeClr val="lt1"/>
                </a:solidFill>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1">
    <p:spTree>
      <p:nvGrpSpPr>
        <p:cNvPr id="260" name="Shape 260"/>
        <p:cNvGrpSpPr/>
        <p:nvPr/>
      </p:nvGrpSpPr>
      <p:grpSpPr>
        <a:xfrm>
          <a:off x="0" y="0"/>
          <a:ext cx="0" cy="0"/>
          <a:chOff x="0" y="0"/>
          <a:chExt cx="0" cy="0"/>
        </a:xfrm>
      </p:grpSpPr>
      <p:sp>
        <p:nvSpPr>
          <p:cNvPr id="261" name="Google Shape;261;p57"/>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6669"/>
            </a:srgbClr>
          </a:solidFill>
          <a:ln>
            <a:noFill/>
          </a:ln>
        </p:spPr>
      </p:sp>
      <p:sp>
        <p:nvSpPr>
          <p:cNvPr id="262" name="Google Shape;262;p57"/>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263" name="Google Shape;263;p57"/>
          <p:cNvSpPr txBox="1"/>
          <p:nvPr/>
        </p:nvSpPr>
        <p:spPr>
          <a:xfrm>
            <a:off x="799645" y="697675"/>
            <a:ext cx="19572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0"/>
              <a:buFont typeface="Arial"/>
              <a:buNone/>
            </a:pPr>
            <a:r>
              <a:rPr b="0" i="0" lang="en" sz="12000" u="none" cap="none" strike="noStrike">
                <a:solidFill>
                  <a:srgbClr val="CCCCCC"/>
                </a:solidFill>
                <a:latin typeface="Montserrat"/>
                <a:ea typeface="Montserrat"/>
                <a:cs typeface="Montserrat"/>
                <a:sym typeface="Montserrat"/>
              </a:rPr>
              <a:t>“</a:t>
            </a:r>
            <a:endParaRPr b="0" i="0" sz="12000" u="none" cap="none" strike="noStrike">
              <a:solidFill>
                <a:srgbClr val="CCCCCC"/>
              </a:solidFill>
              <a:latin typeface="Montserrat"/>
              <a:ea typeface="Montserrat"/>
              <a:cs typeface="Montserrat"/>
              <a:sym typeface="Montserrat"/>
            </a:endParaRPr>
          </a:p>
        </p:txBody>
      </p:sp>
      <p:sp>
        <p:nvSpPr>
          <p:cNvPr id="264" name="Google Shape;264;p57"/>
          <p:cNvSpPr txBox="1"/>
          <p:nvPr>
            <p:ph idx="1" type="body"/>
          </p:nvPr>
        </p:nvSpPr>
        <p:spPr>
          <a:xfrm>
            <a:off x="838250" y="1657350"/>
            <a:ext cx="5324100" cy="22557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2pPr>
            <a:lvl3pPr indent="-381000" lvl="2" marL="1371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3pPr>
            <a:lvl4pPr indent="-381000" lvl="3" marL="18288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4pPr>
            <a:lvl5pPr indent="-381000" lvl="4" marL="22860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5pPr>
            <a:lvl6pPr indent="-381000" lvl="5" marL="27432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6pPr>
            <a:lvl7pPr indent="-381000" lvl="6" marL="3200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7pPr>
            <a:lvl8pPr indent="-381000" lvl="7" marL="3657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8pPr>
            <a:lvl9pPr indent="-381000" lvl="8" marL="4114800" algn="l">
              <a:lnSpc>
                <a:spcPct val="115000"/>
              </a:lnSpc>
              <a:spcBef>
                <a:spcPts val="1600"/>
              </a:spcBef>
              <a:spcAft>
                <a:spcPts val="1600"/>
              </a:spcAft>
              <a:buSzPts val="2400"/>
              <a:buFont typeface="Montserrat"/>
              <a:buChar char="■"/>
              <a:defRPr sz="2400">
                <a:latin typeface="Montserrat"/>
                <a:ea typeface="Montserrat"/>
                <a:cs typeface="Montserrat"/>
                <a:sym typeface="Montserrat"/>
              </a:defRPr>
            </a:lvl9pPr>
          </a:lstStyle>
          <a:p/>
        </p:txBody>
      </p:sp>
      <p:sp>
        <p:nvSpPr>
          <p:cNvPr id="265" name="Google Shape;265;p57"/>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66" name="Shape 266"/>
        <p:cNvGrpSpPr/>
        <p:nvPr/>
      </p:nvGrpSpPr>
      <p:grpSpPr>
        <a:xfrm>
          <a:off x="0" y="0"/>
          <a:ext cx="0" cy="0"/>
          <a:chOff x="0" y="0"/>
          <a:chExt cx="0" cy="0"/>
        </a:xfrm>
      </p:grpSpPr>
      <p:sp>
        <p:nvSpPr>
          <p:cNvPr id="267" name="Google Shape;267;p58"/>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6669"/>
            </a:srgbClr>
          </a:solidFill>
          <a:ln>
            <a:noFill/>
          </a:ln>
        </p:spPr>
      </p:sp>
      <p:sp>
        <p:nvSpPr>
          <p:cNvPr id="268" name="Google Shape;268;p58"/>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269" name="Google Shape;269;p58"/>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0" name="Google Shape;270;p58"/>
          <p:cNvSpPr txBox="1"/>
          <p:nvPr>
            <p:ph idx="1" type="body"/>
          </p:nvPr>
        </p:nvSpPr>
        <p:spPr>
          <a:xfrm>
            <a:off x="841000" y="1600975"/>
            <a:ext cx="2094900" cy="24105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271" name="Google Shape;271;p58"/>
          <p:cNvSpPr txBox="1"/>
          <p:nvPr>
            <p:ph idx="2" type="body"/>
          </p:nvPr>
        </p:nvSpPr>
        <p:spPr>
          <a:xfrm>
            <a:off x="3043281" y="1600975"/>
            <a:ext cx="2094900" cy="24105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272" name="Google Shape;272;p58"/>
          <p:cNvSpPr txBox="1"/>
          <p:nvPr>
            <p:ph idx="3" type="body"/>
          </p:nvPr>
        </p:nvSpPr>
        <p:spPr>
          <a:xfrm>
            <a:off x="5245562" y="1600975"/>
            <a:ext cx="2094900" cy="24105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273" name="Google Shape;273;p58"/>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1_2">
    <p:spTree>
      <p:nvGrpSpPr>
        <p:cNvPr id="274" name="Shape 274"/>
        <p:cNvGrpSpPr/>
        <p:nvPr/>
      </p:nvGrpSpPr>
      <p:grpSpPr>
        <a:xfrm>
          <a:off x="0" y="0"/>
          <a:ext cx="0" cy="0"/>
          <a:chOff x="0" y="0"/>
          <a:chExt cx="0" cy="0"/>
        </a:xfrm>
      </p:grpSpPr>
      <p:sp>
        <p:nvSpPr>
          <p:cNvPr id="275" name="Google Shape;275;p59"/>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6669"/>
            </a:srgbClr>
          </a:solidFill>
          <a:ln>
            <a:noFill/>
          </a:ln>
        </p:spPr>
      </p:sp>
      <p:sp>
        <p:nvSpPr>
          <p:cNvPr id="276" name="Google Shape;276;p59"/>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277" name="Google Shape;277;p59"/>
          <p:cNvSpPr txBox="1"/>
          <p:nvPr>
            <p:ph type="title"/>
          </p:nvPr>
        </p:nvSpPr>
        <p:spPr>
          <a:xfrm>
            <a:off x="838309" y="1807900"/>
            <a:ext cx="3148200" cy="485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8" name="Google Shape;278;p59"/>
          <p:cNvSpPr txBox="1"/>
          <p:nvPr>
            <p:ph idx="1" type="body"/>
          </p:nvPr>
        </p:nvSpPr>
        <p:spPr>
          <a:xfrm>
            <a:off x="838250" y="2419350"/>
            <a:ext cx="3148200" cy="22557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79" name="Google Shape;279;p5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ig image">
  <p:cSld name="TITLE_1_2_1">
    <p:spTree>
      <p:nvGrpSpPr>
        <p:cNvPr id="280" name="Shape 280"/>
        <p:cNvGrpSpPr/>
        <p:nvPr/>
      </p:nvGrpSpPr>
      <p:grpSpPr>
        <a:xfrm>
          <a:off x="0" y="0"/>
          <a:ext cx="0" cy="0"/>
          <a:chOff x="0" y="0"/>
          <a:chExt cx="0" cy="0"/>
        </a:xfrm>
      </p:grpSpPr>
      <p:sp>
        <p:nvSpPr>
          <p:cNvPr id="281" name="Google Shape;281;p60"/>
          <p:cNvSpPr/>
          <p:nvPr/>
        </p:nvSpPr>
        <p:spPr>
          <a:xfrm>
            <a:off x="209250" y="-9675"/>
            <a:ext cx="3076750" cy="5167075"/>
          </a:xfrm>
          <a:custGeom>
            <a:rect b="b" l="l" r="r" t="t"/>
            <a:pathLst>
              <a:path extrusionOk="0" h="206683" w="123070">
                <a:moveTo>
                  <a:pt x="0" y="0"/>
                </a:moveTo>
                <a:lnTo>
                  <a:pt x="0" y="206683"/>
                </a:lnTo>
                <a:lnTo>
                  <a:pt x="123070" y="206545"/>
                </a:lnTo>
                <a:lnTo>
                  <a:pt x="67807" y="301"/>
                </a:lnTo>
                <a:close/>
              </a:path>
            </a:pathLst>
          </a:custGeom>
          <a:solidFill>
            <a:srgbClr val="000000">
              <a:alpha val="6669"/>
            </a:srgbClr>
          </a:solidFill>
          <a:ln>
            <a:noFill/>
          </a:ln>
        </p:spPr>
      </p:sp>
      <p:sp>
        <p:nvSpPr>
          <p:cNvPr id="282" name="Google Shape;282;p60"/>
          <p:cNvSpPr/>
          <p:nvPr/>
        </p:nvSpPr>
        <p:spPr>
          <a:xfrm>
            <a:off x="-19350" y="-9675"/>
            <a:ext cx="3076750" cy="5167075"/>
          </a:xfrm>
          <a:custGeom>
            <a:rect b="b" l="l" r="r" t="t"/>
            <a:pathLst>
              <a:path extrusionOk="0" h="206683" w="123070">
                <a:moveTo>
                  <a:pt x="0" y="0"/>
                </a:moveTo>
                <a:lnTo>
                  <a:pt x="0" y="206683"/>
                </a:lnTo>
                <a:lnTo>
                  <a:pt x="123070" y="206545"/>
                </a:lnTo>
                <a:lnTo>
                  <a:pt x="67807" y="301"/>
                </a:lnTo>
                <a:close/>
              </a:path>
            </a:pathLst>
          </a:custGeom>
          <a:solidFill>
            <a:srgbClr val="FFFFFF"/>
          </a:solidFill>
          <a:ln>
            <a:noFill/>
          </a:ln>
        </p:spPr>
      </p:sp>
      <p:sp>
        <p:nvSpPr>
          <p:cNvPr id="283" name="Google Shape;283;p60"/>
          <p:cNvSpPr txBox="1"/>
          <p:nvPr>
            <p:ph type="title"/>
          </p:nvPr>
        </p:nvSpPr>
        <p:spPr>
          <a:xfrm>
            <a:off x="609704" y="4116875"/>
            <a:ext cx="1609800" cy="48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4" name="Google Shape;284;p6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7" name="Shape 37"/>
        <p:cNvGrpSpPr/>
        <p:nvPr/>
      </p:nvGrpSpPr>
      <p:grpSpPr>
        <a:xfrm>
          <a:off x="0" y="0"/>
          <a:ext cx="0" cy="0"/>
          <a:chOff x="0" y="0"/>
          <a:chExt cx="0" cy="0"/>
        </a:xfrm>
      </p:grpSpPr>
      <p:sp>
        <p:nvSpPr>
          <p:cNvPr id="38" name="Google Shape;38;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 name="Google Shape;39;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TITLE_1_1_2">
    <p:spTree>
      <p:nvGrpSpPr>
        <p:cNvPr id="285" name="Shape 285"/>
        <p:cNvGrpSpPr/>
        <p:nvPr/>
      </p:nvGrpSpPr>
      <p:grpSpPr>
        <a:xfrm>
          <a:off x="0" y="0"/>
          <a:ext cx="0" cy="0"/>
          <a:chOff x="0" y="0"/>
          <a:chExt cx="0" cy="0"/>
        </a:xfrm>
      </p:grpSpPr>
      <p:sp>
        <p:nvSpPr>
          <p:cNvPr id="286" name="Google Shape;286;p61"/>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6669"/>
            </a:srgbClr>
          </a:solidFill>
          <a:ln>
            <a:noFill/>
          </a:ln>
        </p:spPr>
      </p:sp>
      <p:sp>
        <p:nvSpPr>
          <p:cNvPr id="287" name="Google Shape;287;p61"/>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288" name="Google Shape;288;p61"/>
          <p:cNvSpPr txBox="1"/>
          <p:nvPr/>
        </p:nvSpPr>
        <p:spPr>
          <a:xfrm>
            <a:off x="799645" y="697675"/>
            <a:ext cx="19572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0"/>
              <a:buFont typeface="Arial"/>
              <a:buNone/>
            </a:pPr>
            <a:r>
              <a:rPr b="0" i="0" lang="en" sz="12000" u="none" cap="none" strike="noStrike">
                <a:solidFill>
                  <a:srgbClr val="CCCCCC"/>
                </a:solidFill>
                <a:latin typeface="Montserrat"/>
                <a:ea typeface="Montserrat"/>
                <a:cs typeface="Montserrat"/>
                <a:sym typeface="Montserrat"/>
              </a:rPr>
              <a:t>“</a:t>
            </a:r>
            <a:endParaRPr b="0" i="0" sz="12000" u="none" cap="none" strike="noStrike">
              <a:solidFill>
                <a:srgbClr val="CCCCCC"/>
              </a:solidFill>
              <a:latin typeface="Montserrat"/>
              <a:ea typeface="Montserrat"/>
              <a:cs typeface="Montserrat"/>
              <a:sym typeface="Montserrat"/>
            </a:endParaRPr>
          </a:p>
        </p:txBody>
      </p:sp>
      <p:sp>
        <p:nvSpPr>
          <p:cNvPr id="289" name="Google Shape;289;p61"/>
          <p:cNvSpPr txBox="1"/>
          <p:nvPr>
            <p:ph idx="1" type="body"/>
          </p:nvPr>
        </p:nvSpPr>
        <p:spPr>
          <a:xfrm>
            <a:off x="838250" y="1657350"/>
            <a:ext cx="5324100" cy="22557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2pPr>
            <a:lvl3pPr indent="-381000" lvl="2" marL="1371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3pPr>
            <a:lvl4pPr indent="-381000" lvl="3" marL="18288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4pPr>
            <a:lvl5pPr indent="-381000" lvl="4" marL="22860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5pPr>
            <a:lvl6pPr indent="-381000" lvl="5" marL="27432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6pPr>
            <a:lvl7pPr indent="-381000" lvl="6" marL="3200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7pPr>
            <a:lvl8pPr indent="-381000" lvl="7" marL="3657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8pPr>
            <a:lvl9pPr indent="-381000" lvl="8" marL="4114800" algn="l">
              <a:lnSpc>
                <a:spcPct val="115000"/>
              </a:lnSpc>
              <a:spcBef>
                <a:spcPts val="1600"/>
              </a:spcBef>
              <a:spcAft>
                <a:spcPts val="1600"/>
              </a:spcAft>
              <a:buSzPts val="2400"/>
              <a:buFont typeface="Montserrat"/>
              <a:buChar char="■"/>
              <a:defRPr sz="2400">
                <a:latin typeface="Montserrat"/>
                <a:ea typeface="Montserrat"/>
                <a:cs typeface="Montserrat"/>
                <a:sym typeface="Montserrat"/>
              </a:defRPr>
            </a:lvl9pPr>
          </a:lstStyle>
          <a:p/>
        </p:txBody>
      </p:sp>
      <p:sp>
        <p:nvSpPr>
          <p:cNvPr id="290" name="Google Shape;290;p6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95" name="Shape 295"/>
        <p:cNvGrpSpPr/>
        <p:nvPr/>
      </p:nvGrpSpPr>
      <p:grpSpPr>
        <a:xfrm>
          <a:off x="0" y="0"/>
          <a:ext cx="0" cy="0"/>
          <a:chOff x="0" y="0"/>
          <a:chExt cx="0" cy="0"/>
        </a:xfrm>
      </p:grpSpPr>
      <p:sp>
        <p:nvSpPr>
          <p:cNvPr id="296" name="Google Shape;296;g3703e557cc0_2_4"/>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297" name="Google Shape;297;g3703e557cc0_2_4"/>
          <p:cNvSpPr txBox="1"/>
          <p:nvPr>
            <p:ph type="title"/>
          </p:nvPr>
        </p:nvSpPr>
        <p:spPr>
          <a:xfrm>
            <a:off x="838350" y="893500"/>
            <a:ext cx="5324100" cy="48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8" name="Google Shape;298;g3703e557cc0_2_4"/>
          <p:cNvSpPr txBox="1"/>
          <p:nvPr>
            <p:ph idx="1" type="body"/>
          </p:nvPr>
        </p:nvSpPr>
        <p:spPr>
          <a:xfrm>
            <a:off x="838250" y="1504950"/>
            <a:ext cx="5324100" cy="2255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99" name="Google Shape;299;g3703e557cc0_2_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300" name="Shape 300"/>
        <p:cNvGrpSpPr/>
        <p:nvPr/>
      </p:nvGrpSpPr>
      <p:grpSpPr>
        <a:xfrm>
          <a:off x="0" y="0"/>
          <a:ext cx="0" cy="0"/>
          <a:chOff x="0" y="0"/>
          <a:chExt cx="0" cy="0"/>
        </a:xfrm>
      </p:grpSpPr>
      <p:grpSp>
        <p:nvGrpSpPr>
          <p:cNvPr id="301" name="Google Shape;301;g3703e557cc0_2_9"/>
          <p:cNvGrpSpPr/>
          <p:nvPr/>
        </p:nvGrpSpPr>
        <p:grpSpPr>
          <a:xfrm>
            <a:off x="4350277" y="2855378"/>
            <a:ext cx="443589" cy="105632"/>
            <a:chOff x="4137525" y="2915950"/>
            <a:chExt cx="869100" cy="207000"/>
          </a:xfrm>
        </p:grpSpPr>
        <p:sp>
          <p:nvSpPr>
            <p:cNvPr id="302" name="Google Shape;302;g3703e557cc0_2_9"/>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g3703e557cc0_2_9"/>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g3703e557cc0_2_9"/>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5" name="Google Shape;305;g3703e557cc0_2_9"/>
          <p:cNvSpPr txBox="1"/>
          <p:nvPr>
            <p:ph type="ctrTitle"/>
          </p:nvPr>
        </p:nvSpPr>
        <p:spPr>
          <a:xfrm>
            <a:off x="671258" y="990800"/>
            <a:ext cx="7801500" cy="1730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06" name="Google Shape;306;g3703e557cc0_2_9"/>
          <p:cNvSpPr txBox="1"/>
          <p:nvPr>
            <p:ph idx="1" type="subTitle"/>
          </p:nvPr>
        </p:nvSpPr>
        <p:spPr>
          <a:xfrm>
            <a:off x="671250" y="3174876"/>
            <a:ext cx="78015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07" name="Google Shape;307;g3703e557cc0_2_9"/>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pages">
  <p:cSld name="CAPTION_ONLY">
    <p:spTree>
      <p:nvGrpSpPr>
        <p:cNvPr id="308" name="Shape 308"/>
        <p:cNvGrpSpPr/>
        <p:nvPr/>
      </p:nvGrpSpPr>
      <p:grpSpPr>
        <a:xfrm>
          <a:off x="0" y="0"/>
          <a:ext cx="0" cy="0"/>
          <a:chOff x="0" y="0"/>
          <a:chExt cx="0" cy="0"/>
        </a:xfrm>
      </p:grpSpPr>
      <p:sp>
        <p:nvSpPr>
          <p:cNvPr id="309" name="Google Shape;309;g3703e557cc0_2_17"/>
          <p:cNvSpPr txBox="1"/>
          <p:nvPr>
            <p:ph type="title"/>
          </p:nvPr>
        </p:nvSpPr>
        <p:spPr>
          <a:xfrm>
            <a:off x="700275" y="268525"/>
            <a:ext cx="7628400" cy="8319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10" name="Google Shape;310;g3703e557cc0_2_17"/>
          <p:cNvSpPr txBox="1"/>
          <p:nvPr>
            <p:ph idx="1" type="subTitle"/>
          </p:nvPr>
        </p:nvSpPr>
        <p:spPr>
          <a:xfrm>
            <a:off x="700275" y="955050"/>
            <a:ext cx="6286500" cy="475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311" name="Google Shape;311;g3703e557cc0_2_17"/>
          <p:cNvSpPr txBox="1"/>
          <p:nvPr>
            <p:ph idx="2" type="body"/>
          </p:nvPr>
        </p:nvSpPr>
        <p:spPr>
          <a:xfrm>
            <a:off x="700275" y="1942925"/>
            <a:ext cx="7628400" cy="25509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stStyle>
          <a:p/>
        </p:txBody>
      </p:sp>
      <p:sp>
        <p:nvSpPr>
          <p:cNvPr id="312" name="Google Shape;312;g3703e557cc0_2_17"/>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13" name="Google Shape;313;g3703e557cc0_2_17"/>
          <p:cNvSpPr txBox="1"/>
          <p:nvPr>
            <p:ph idx="3"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quote" type="blank">
  <p:cSld name="BLANK">
    <p:spTree>
      <p:nvGrpSpPr>
        <p:cNvPr id="314" name="Shape 314"/>
        <p:cNvGrpSpPr/>
        <p:nvPr/>
      </p:nvGrpSpPr>
      <p:grpSpPr>
        <a:xfrm>
          <a:off x="0" y="0"/>
          <a:ext cx="0" cy="0"/>
          <a:chOff x="0" y="0"/>
          <a:chExt cx="0" cy="0"/>
        </a:xfrm>
      </p:grpSpPr>
      <p:sp>
        <p:nvSpPr>
          <p:cNvPr id="315" name="Google Shape;315;g3703e557cc0_2_23"/>
          <p:cNvSpPr txBox="1"/>
          <p:nvPr/>
        </p:nvSpPr>
        <p:spPr>
          <a:xfrm>
            <a:off x="978600" y="598050"/>
            <a:ext cx="7186800" cy="3947400"/>
          </a:xfrm>
          <a:prstGeom prst="rect">
            <a:avLst/>
          </a:prstGeom>
          <a:noFill/>
          <a:ln cap="flat" cmpd="dbl" w="38100">
            <a:solidFill>
              <a:schemeClr val="lt1"/>
            </a:solidFill>
            <a:prstDash val="solid"/>
            <a:round/>
            <a:headEnd len="sm" w="sm" type="none"/>
            <a:tailEnd len="sm" w="sm" type="none"/>
          </a:ln>
        </p:spPr>
        <p:txBody>
          <a:bodyPr anchorCtr="0" anchor="ctr" bIns="548625" lIns="548625" spcFirstLastPara="1" rIns="548625" wrap="square" tIns="548625">
            <a:normAutofit lnSpcReduction="20000"/>
          </a:bodyPr>
          <a:lstStyle/>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chemeClr val="lt1"/>
                </a:solidFill>
                <a:latin typeface="Helvetica Neue"/>
                <a:ea typeface="Helvetica Neue"/>
                <a:cs typeface="Helvetica Neue"/>
                <a:sym typeface="Helvetica Neue"/>
              </a:rPr>
              <a:t>“The things you need to do to get ready for finance are the things you need to do to make your business sustainable.”</a:t>
            </a:r>
            <a:endParaRPr b="1" i="0" sz="3500" u="none" cap="none" strike="noStrike">
              <a:solidFill>
                <a:schemeClr val="lt1"/>
              </a:solidFill>
              <a:latin typeface="Helvetica Neue"/>
              <a:ea typeface="Helvetica Neue"/>
              <a:cs typeface="Helvetica Neue"/>
              <a:sym typeface="Helvetica Neue"/>
            </a:endParaRPr>
          </a:p>
          <a:p>
            <a:pPr indent="-450850" lvl="1" marL="914400" marR="0" rtl="0" algn="r">
              <a:lnSpc>
                <a:spcPct val="100000"/>
              </a:lnSpc>
              <a:spcBef>
                <a:spcPts val="0"/>
              </a:spcBef>
              <a:spcAft>
                <a:spcPts val="0"/>
              </a:spcAft>
              <a:buClr>
                <a:schemeClr val="lt1"/>
              </a:buClr>
              <a:buSzPts val="3500"/>
              <a:buFont typeface="Helvetica Neue"/>
              <a:buChar char="-"/>
            </a:pPr>
            <a:r>
              <a:rPr b="1" i="0" lang="en" sz="3500" u="none" cap="none" strike="noStrike">
                <a:solidFill>
                  <a:schemeClr val="lt1"/>
                </a:solidFill>
                <a:latin typeface="Helvetica Neue"/>
                <a:ea typeface="Helvetica Neue"/>
                <a:cs typeface="Helvetica Neue"/>
                <a:sym typeface="Helvetica Neue"/>
              </a:rPr>
              <a:t>Ian Calvert</a:t>
            </a:r>
            <a:endParaRPr b="1" i="0" sz="3500" u="none" cap="none" strike="noStrik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1">
  <p:cSld name="BLANK_1_1">
    <p:spTree>
      <p:nvGrpSpPr>
        <p:cNvPr id="316" name="Shape 316"/>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with footer">
  <p:cSld name="SECTION_TITLE_AND_DESCRIPTION_1_4_1_1">
    <p:spTree>
      <p:nvGrpSpPr>
        <p:cNvPr id="317" name="Shape 317"/>
        <p:cNvGrpSpPr/>
        <p:nvPr/>
      </p:nvGrpSpPr>
      <p:grpSpPr>
        <a:xfrm>
          <a:off x="0" y="0"/>
          <a:ext cx="0" cy="0"/>
          <a:chOff x="0" y="0"/>
          <a:chExt cx="0" cy="0"/>
        </a:xfrm>
      </p:grpSpPr>
      <p:sp>
        <p:nvSpPr>
          <p:cNvPr id="318" name="Google Shape;318;g3703e557cc0_2_26"/>
          <p:cNvSpPr txBox="1"/>
          <p:nvPr>
            <p:ph idx="12" type="sldNum"/>
          </p:nvPr>
        </p:nvSpPr>
        <p:spPr>
          <a:xfrm>
            <a:off x="42708" y="462564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19" name="Google Shape;319;g3703e557cc0_2_26"/>
          <p:cNvSpPr txBox="1"/>
          <p:nvPr>
            <p:ph idx="2" type="sldNum"/>
          </p:nvPr>
        </p:nvSpPr>
        <p:spPr>
          <a:xfrm>
            <a:off x="484354" y="462565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2">
  <p:cSld name="BLANK_1_3">
    <p:spTree>
      <p:nvGrpSpPr>
        <p:cNvPr id="320" name="Shape 320"/>
        <p:cNvGrpSpPr/>
        <p:nvPr/>
      </p:nvGrpSpPr>
      <p:grpSpPr>
        <a:xfrm>
          <a:off x="0" y="0"/>
          <a:ext cx="0" cy="0"/>
          <a:chOff x="0" y="0"/>
          <a:chExt cx="0" cy="0"/>
        </a:xfrm>
      </p:grpSpPr>
      <p:sp>
        <p:nvSpPr>
          <p:cNvPr id="321" name="Google Shape;321;g3703e557cc0_2_2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ge of Business_blank">
  <p:cSld name="SECTION_TITLE_AND_DESCRIPTION_1_2_2">
    <p:spTree>
      <p:nvGrpSpPr>
        <p:cNvPr id="322" name="Shape 322"/>
        <p:cNvGrpSpPr/>
        <p:nvPr/>
      </p:nvGrpSpPr>
      <p:grpSpPr>
        <a:xfrm>
          <a:off x="0" y="0"/>
          <a:ext cx="0" cy="0"/>
          <a:chOff x="0" y="0"/>
          <a:chExt cx="0" cy="0"/>
        </a:xfrm>
      </p:grpSpPr>
      <p:sp>
        <p:nvSpPr>
          <p:cNvPr id="323" name="Google Shape;323;g3703e557cc0_2_31"/>
          <p:cNvSpPr/>
          <p:nvPr/>
        </p:nvSpPr>
        <p:spPr>
          <a:xfrm>
            <a:off x="0" y="-125"/>
            <a:ext cx="3675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4" name="Google Shape;324;g3703e557cc0_2_31"/>
          <p:cNvPicPr preferRelativeResize="0"/>
          <p:nvPr/>
        </p:nvPicPr>
        <p:blipFill rotWithShape="1">
          <a:blip r:embed="rId2">
            <a:alphaModFix/>
          </a:blip>
          <a:srcRect b="3539" l="0" r="0" t="3540"/>
          <a:stretch/>
        </p:blipFill>
        <p:spPr>
          <a:xfrm>
            <a:off x="8640075" y="0"/>
            <a:ext cx="367500" cy="5143499"/>
          </a:xfrm>
          <a:prstGeom prst="rect">
            <a:avLst/>
          </a:prstGeom>
          <a:noFill/>
          <a:ln>
            <a:noFill/>
          </a:ln>
        </p:spPr>
      </p:pic>
      <p:sp>
        <p:nvSpPr>
          <p:cNvPr id="325" name="Google Shape;325;g3703e557cc0_2_31"/>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26" name="Google Shape;326;g3703e557cc0_2_31"/>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siness Model">
  <p:cSld name="SECTION_TITLE_AND_DESCRIPTION_1_2_1">
    <p:spTree>
      <p:nvGrpSpPr>
        <p:cNvPr id="327" name="Shape 327"/>
        <p:cNvGrpSpPr/>
        <p:nvPr/>
      </p:nvGrpSpPr>
      <p:grpSpPr>
        <a:xfrm>
          <a:off x="0" y="0"/>
          <a:ext cx="0" cy="0"/>
          <a:chOff x="0" y="0"/>
          <a:chExt cx="0" cy="0"/>
        </a:xfrm>
      </p:grpSpPr>
      <p:sp>
        <p:nvSpPr>
          <p:cNvPr id="328" name="Google Shape;328;g3703e557cc0_2_36"/>
          <p:cNvSpPr/>
          <p:nvPr/>
        </p:nvSpPr>
        <p:spPr>
          <a:xfrm>
            <a:off x="0" y="-125"/>
            <a:ext cx="367500" cy="51435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9" name="Google Shape;329;g3703e557cc0_2_36"/>
          <p:cNvPicPr preferRelativeResize="0"/>
          <p:nvPr/>
        </p:nvPicPr>
        <p:blipFill rotWithShape="1">
          <a:blip r:embed="rId2">
            <a:alphaModFix/>
          </a:blip>
          <a:srcRect b="3183" l="0" r="0" t="3173"/>
          <a:stretch/>
        </p:blipFill>
        <p:spPr>
          <a:xfrm>
            <a:off x="8640075" y="0"/>
            <a:ext cx="367500" cy="5143499"/>
          </a:xfrm>
          <a:prstGeom prst="rect">
            <a:avLst/>
          </a:prstGeom>
          <a:noFill/>
          <a:ln>
            <a:noFill/>
          </a:ln>
        </p:spPr>
      </p:pic>
      <p:sp>
        <p:nvSpPr>
          <p:cNvPr id="330" name="Google Shape;330;g3703e557cc0_2_36"/>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31" name="Google Shape;331;g3703e557cc0_2_36"/>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332" name="Google Shape;332;g3703e557cc0_2_36"/>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33" name="Google Shape;333;g3703e557cc0_2_36"/>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1" name="Shape 41"/>
        <p:cNvGrpSpPr/>
        <p:nvPr/>
      </p:nvGrpSpPr>
      <p:grpSpPr>
        <a:xfrm>
          <a:off x="0" y="0"/>
          <a:ext cx="0" cy="0"/>
          <a:chOff x="0" y="0"/>
          <a:chExt cx="0" cy="0"/>
        </a:xfrm>
      </p:grpSpPr>
      <p:sp>
        <p:nvSpPr>
          <p:cNvPr id="42" name="Google Shape;42;p3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3" name="Google Shape;43;p3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4" name="Google Shape;44;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1">
  <p:cSld name="TITLE_1_1_1">
    <p:spTree>
      <p:nvGrpSpPr>
        <p:cNvPr id="334" name="Shape 334"/>
        <p:cNvGrpSpPr/>
        <p:nvPr/>
      </p:nvGrpSpPr>
      <p:grpSpPr>
        <a:xfrm>
          <a:off x="0" y="0"/>
          <a:ext cx="0" cy="0"/>
          <a:chOff x="0" y="0"/>
          <a:chExt cx="0" cy="0"/>
        </a:xfrm>
      </p:grpSpPr>
      <p:sp>
        <p:nvSpPr>
          <p:cNvPr id="335" name="Google Shape;335;g3703e557cc0_2_43"/>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058"/>
            </a:srgbClr>
          </a:solidFill>
          <a:ln>
            <a:noFill/>
          </a:ln>
        </p:spPr>
      </p:sp>
      <p:sp>
        <p:nvSpPr>
          <p:cNvPr id="336" name="Google Shape;336;g3703e557cc0_2_43"/>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337" name="Google Shape;337;g3703e557cc0_2_43"/>
          <p:cNvSpPr txBox="1"/>
          <p:nvPr>
            <p:ph type="ctrTitle"/>
          </p:nvPr>
        </p:nvSpPr>
        <p:spPr>
          <a:xfrm>
            <a:off x="648300" y="1354750"/>
            <a:ext cx="3522300" cy="2989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38" name="Google Shape;338;g3703e557cc0_2_43"/>
          <p:cNvSpPr txBox="1"/>
          <p:nvPr>
            <p:ph idx="1" type="subTitle"/>
          </p:nvPr>
        </p:nvSpPr>
        <p:spPr>
          <a:xfrm>
            <a:off x="6724950" y="3265700"/>
            <a:ext cx="1906200" cy="1031700"/>
          </a:xfrm>
          <a:prstGeom prst="rect">
            <a:avLst/>
          </a:prstGeom>
          <a:noFill/>
          <a:ln>
            <a:noFill/>
          </a:ln>
        </p:spPr>
        <p:txBody>
          <a:bodyPr anchorCtr="0" anchor="b" bIns="91425" lIns="91425" spcFirstLastPara="1" rIns="91425" wrap="square" tIns="91425">
            <a:normAutofit/>
          </a:bodyPr>
          <a:lstStyle>
            <a:lvl1pPr lvl="0" algn="r">
              <a:lnSpc>
                <a:spcPct val="115000"/>
              </a:lnSpc>
              <a:spcBef>
                <a:spcPts val="0"/>
              </a:spcBef>
              <a:spcAft>
                <a:spcPts val="0"/>
              </a:spcAft>
              <a:buClr>
                <a:schemeClr val="lt1"/>
              </a:buClr>
              <a:buSzPts val="1800"/>
              <a:buNone/>
              <a:defRPr sz="1800">
                <a:solidFill>
                  <a:schemeClr val="lt1"/>
                </a:solidFill>
              </a:defRPr>
            </a:lvl1pPr>
            <a:lvl2pPr lvl="1" algn="r">
              <a:lnSpc>
                <a:spcPct val="115000"/>
              </a:lnSpc>
              <a:spcBef>
                <a:spcPts val="0"/>
              </a:spcBef>
              <a:spcAft>
                <a:spcPts val="0"/>
              </a:spcAft>
              <a:buClr>
                <a:schemeClr val="lt1"/>
              </a:buClr>
              <a:buSzPts val="1800"/>
              <a:buNone/>
              <a:defRPr sz="1800">
                <a:solidFill>
                  <a:schemeClr val="lt1"/>
                </a:solidFill>
              </a:defRPr>
            </a:lvl2pPr>
            <a:lvl3pPr lvl="2" algn="r">
              <a:lnSpc>
                <a:spcPct val="115000"/>
              </a:lnSpc>
              <a:spcBef>
                <a:spcPts val="0"/>
              </a:spcBef>
              <a:spcAft>
                <a:spcPts val="0"/>
              </a:spcAft>
              <a:buClr>
                <a:schemeClr val="lt1"/>
              </a:buClr>
              <a:buSzPts val="1800"/>
              <a:buNone/>
              <a:defRPr sz="1800">
                <a:solidFill>
                  <a:schemeClr val="lt1"/>
                </a:solidFill>
              </a:defRPr>
            </a:lvl3pPr>
            <a:lvl4pPr lvl="3" algn="r">
              <a:lnSpc>
                <a:spcPct val="115000"/>
              </a:lnSpc>
              <a:spcBef>
                <a:spcPts val="0"/>
              </a:spcBef>
              <a:spcAft>
                <a:spcPts val="0"/>
              </a:spcAft>
              <a:buClr>
                <a:schemeClr val="lt1"/>
              </a:buClr>
              <a:buSzPts val="1800"/>
              <a:buNone/>
              <a:defRPr sz="1800">
                <a:solidFill>
                  <a:schemeClr val="lt1"/>
                </a:solidFill>
              </a:defRPr>
            </a:lvl4pPr>
            <a:lvl5pPr lvl="4" algn="r">
              <a:lnSpc>
                <a:spcPct val="115000"/>
              </a:lnSpc>
              <a:spcBef>
                <a:spcPts val="0"/>
              </a:spcBef>
              <a:spcAft>
                <a:spcPts val="0"/>
              </a:spcAft>
              <a:buClr>
                <a:schemeClr val="lt1"/>
              </a:buClr>
              <a:buSzPts val="1800"/>
              <a:buNone/>
              <a:defRPr sz="1800">
                <a:solidFill>
                  <a:schemeClr val="lt1"/>
                </a:solidFill>
              </a:defRPr>
            </a:lvl5pPr>
            <a:lvl6pPr lvl="5" algn="r">
              <a:lnSpc>
                <a:spcPct val="115000"/>
              </a:lnSpc>
              <a:spcBef>
                <a:spcPts val="0"/>
              </a:spcBef>
              <a:spcAft>
                <a:spcPts val="0"/>
              </a:spcAft>
              <a:buClr>
                <a:schemeClr val="lt1"/>
              </a:buClr>
              <a:buSzPts val="1800"/>
              <a:buNone/>
              <a:defRPr sz="1800">
                <a:solidFill>
                  <a:schemeClr val="lt1"/>
                </a:solidFill>
              </a:defRPr>
            </a:lvl6pPr>
            <a:lvl7pPr lvl="6" algn="r">
              <a:lnSpc>
                <a:spcPct val="115000"/>
              </a:lnSpc>
              <a:spcBef>
                <a:spcPts val="0"/>
              </a:spcBef>
              <a:spcAft>
                <a:spcPts val="0"/>
              </a:spcAft>
              <a:buClr>
                <a:schemeClr val="lt1"/>
              </a:buClr>
              <a:buSzPts val="1800"/>
              <a:buNone/>
              <a:defRPr sz="1800">
                <a:solidFill>
                  <a:schemeClr val="lt1"/>
                </a:solidFill>
              </a:defRPr>
            </a:lvl7pPr>
            <a:lvl8pPr lvl="7" algn="r">
              <a:lnSpc>
                <a:spcPct val="115000"/>
              </a:lnSpc>
              <a:spcBef>
                <a:spcPts val="0"/>
              </a:spcBef>
              <a:spcAft>
                <a:spcPts val="0"/>
              </a:spcAft>
              <a:buClr>
                <a:schemeClr val="lt1"/>
              </a:buClr>
              <a:buSzPts val="1800"/>
              <a:buNone/>
              <a:defRPr sz="1800">
                <a:solidFill>
                  <a:schemeClr val="lt1"/>
                </a:solidFill>
              </a:defRPr>
            </a:lvl8pPr>
            <a:lvl9pPr lvl="8" algn="r">
              <a:lnSpc>
                <a:spcPct val="115000"/>
              </a:lnSpc>
              <a:spcBef>
                <a:spcPts val="0"/>
              </a:spcBef>
              <a:spcAft>
                <a:spcPts val="0"/>
              </a:spcAft>
              <a:buClr>
                <a:schemeClr val="lt1"/>
              </a:buClr>
              <a:buSzPts val="1800"/>
              <a:buNone/>
              <a:defRPr sz="1800">
                <a:solidFill>
                  <a:schemeClr val="lt1"/>
                </a:solidFill>
              </a:defRPr>
            </a:lvl9pPr>
          </a:lstStyle>
          <a:p/>
        </p:txBody>
      </p:sp>
      <p:sp>
        <p:nvSpPr>
          <p:cNvPr id="339" name="Google Shape;339;g3703e557cc0_2_4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sets and Risks 1">
  <p:cSld name="SECTION_TITLE_AND_DESCRIPTION_1_3_1">
    <p:spTree>
      <p:nvGrpSpPr>
        <p:cNvPr id="340" name="Shape 340"/>
        <p:cNvGrpSpPr/>
        <p:nvPr/>
      </p:nvGrpSpPr>
      <p:grpSpPr>
        <a:xfrm>
          <a:off x="0" y="0"/>
          <a:ext cx="0" cy="0"/>
          <a:chOff x="0" y="0"/>
          <a:chExt cx="0" cy="0"/>
        </a:xfrm>
      </p:grpSpPr>
      <p:sp>
        <p:nvSpPr>
          <p:cNvPr id="341" name="Google Shape;341;g3703e557cc0_2_49"/>
          <p:cNvSpPr/>
          <p:nvPr/>
        </p:nvSpPr>
        <p:spPr>
          <a:xfrm>
            <a:off x="0" y="-125"/>
            <a:ext cx="3675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2" name="Google Shape;342;g3703e557cc0_2_49"/>
          <p:cNvPicPr preferRelativeResize="0"/>
          <p:nvPr/>
        </p:nvPicPr>
        <p:blipFill rotWithShape="1">
          <a:blip r:embed="rId2">
            <a:alphaModFix/>
          </a:blip>
          <a:srcRect b="0" l="0" r="0" t="0"/>
          <a:stretch/>
        </p:blipFill>
        <p:spPr>
          <a:xfrm>
            <a:off x="8640075" y="0"/>
            <a:ext cx="367500" cy="5143499"/>
          </a:xfrm>
          <a:prstGeom prst="rect">
            <a:avLst/>
          </a:prstGeom>
          <a:noFill/>
          <a:ln>
            <a:noFill/>
          </a:ln>
        </p:spPr>
      </p:pic>
      <p:sp>
        <p:nvSpPr>
          <p:cNvPr id="343" name="Google Shape;343;g3703e557cc0_2_49"/>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44" name="Google Shape;344;g3703e557cc0_2_49"/>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sets and Risks">
  <p:cSld name="SECTION_TITLE_AND_DESCRIPTION_1_3">
    <p:spTree>
      <p:nvGrpSpPr>
        <p:cNvPr id="345" name="Shape 345"/>
        <p:cNvGrpSpPr/>
        <p:nvPr/>
      </p:nvGrpSpPr>
      <p:grpSpPr>
        <a:xfrm>
          <a:off x="0" y="0"/>
          <a:ext cx="0" cy="0"/>
          <a:chOff x="0" y="0"/>
          <a:chExt cx="0" cy="0"/>
        </a:xfrm>
      </p:grpSpPr>
      <p:sp>
        <p:nvSpPr>
          <p:cNvPr id="346" name="Google Shape;346;g3703e557cc0_2_54"/>
          <p:cNvSpPr/>
          <p:nvPr/>
        </p:nvSpPr>
        <p:spPr>
          <a:xfrm>
            <a:off x="0" y="-125"/>
            <a:ext cx="3675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7" name="Google Shape;347;g3703e557cc0_2_54"/>
          <p:cNvPicPr preferRelativeResize="0"/>
          <p:nvPr/>
        </p:nvPicPr>
        <p:blipFill rotWithShape="1">
          <a:blip r:embed="rId2">
            <a:alphaModFix/>
          </a:blip>
          <a:srcRect b="0" l="0" r="0" t="0"/>
          <a:stretch/>
        </p:blipFill>
        <p:spPr>
          <a:xfrm>
            <a:off x="8640075" y="0"/>
            <a:ext cx="367500" cy="5143499"/>
          </a:xfrm>
          <a:prstGeom prst="rect">
            <a:avLst/>
          </a:prstGeom>
          <a:noFill/>
          <a:ln>
            <a:noFill/>
          </a:ln>
        </p:spPr>
      </p:pic>
      <p:sp>
        <p:nvSpPr>
          <p:cNvPr id="348" name="Google Shape;348;g3703e557cc0_2_54"/>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49" name="Google Shape;349;g3703e557cc0_2_54"/>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
        <p:nvSpPr>
          <p:cNvPr id="350" name="Google Shape;350;g3703e557cc0_2_54"/>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51" name="Google Shape;351;g3703e557cc0_2_54"/>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wth Plans 1">
  <p:cSld name="SECTION_TITLE_AND_DESCRIPTION_1_1_1">
    <p:spTree>
      <p:nvGrpSpPr>
        <p:cNvPr id="352" name="Shape 352"/>
        <p:cNvGrpSpPr/>
        <p:nvPr/>
      </p:nvGrpSpPr>
      <p:grpSpPr>
        <a:xfrm>
          <a:off x="0" y="0"/>
          <a:ext cx="0" cy="0"/>
          <a:chOff x="0" y="0"/>
          <a:chExt cx="0" cy="0"/>
        </a:xfrm>
      </p:grpSpPr>
      <p:sp>
        <p:nvSpPr>
          <p:cNvPr id="353" name="Google Shape;353;g3703e557cc0_2_61"/>
          <p:cNvSpPr/>
          <p:nvPr/>
        </p:nvSpPr>
        <p:spPr>
          <a:xfrm>
            <a:off x="0" y="-125"/>
            <a:ext cx="3675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4" name="Google Shape;354;g3703e557cc0_2_61"/>
          <p:cNvPicPr preferRelativeResize="0"/>
          <p:nvPr/>
        </p:nvPicPr>
        <p:blipFill rotWithShape="1">
          <a:blip r:embed="rId2">
            <a:alphaModFix/>
          </a:blip>
          <a:srcRect b="3908" l="0" r="0" t="3899"/>
          <a:stretch/>
        </p:blipFill>
        <p:spPr>
          <a:xfrm>
            <a:off x="8640075" y="0"/>
            <a:ext cx="367500" cy="5143499"/>
          </a:xfrm>
          <a:prstGeom prst="rect">
            <a:avLst/>
          </a:prstGeom>
          <a:noFill/>
          <a:ln>
            <a:noFill/>
          </a:ln>
        </p:spPr>
      </p:pic>
      <p:sp>
        <p:nvSpPr>
          <p:cNvPr id="355" name="Google Shape;355;g3703e557cc0_2_61"/>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56" name="Google Shape;356;g3703e557cc0_2_61"/>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wth Plans">
  <p:cSld name="SECTION_TITLE_AND_DESCRIPTION_1_1">
    <p:spTree>
      <p:nvGrpSpPr>
        <p:cNvPr id="357" name="Shape 357"/>
        <p:cNvGrpSpPr/>
        <p:nvPr/>
      </p:nvGrpSpPr>
      <p:grpSpPr>
        <a:xfrm>
          <a:off x="0" y="0"/>
          <a:ext cx="0" cy="0"/>
          <a:chOff x="0" y="0"/>
          <a:chExt cx="0" cy="0"/>
        </a:xfrm>
      </p:grpSpPr>
      <p:sp>
        <p:nvSpPr>
          <p:cNvPr id="358" name="Google Shape;358;g3703e557cc0_2_66"/>
          <p:cNvSpPr/>
          <p:nvPr/>
        </p:nvSpPr>
        <p:spPr>
          <a:xfrm>
            <a:off x="0" y="-125"/>
            <a:ext cx="3675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9" name="Google Shape;359;g3703e557cc0_2_66"/>
          <p:cNvPicPr preferRelativeResize="0"/>
          <p:nvPr/>
        </p:nvPicPr>
        <p:blipFill rotWithShape="1">
          <a:blip r:embed="rId2">
            <a:alphaModFix/>
          </a:blip>
          <a:srcRect b="3908" l="0" r="0" t="3899"/>
          <a:stretch/>
        </p:blipFill>
        <p:spPr>
          <a:xfrm>
            <a:off x="8640075" y="0"/>
            <a:ext cx="367500" cy="5143499"/>
          </a:xfrm>
          <a:prstGeom prst="rect">
            <a:avLst/>
          </a:prstGeom>
          <a:noFill/>
          <a:ln>
            <a:noFill/>
          </a:ln>
        </p:spPr>
      </p:pic>
      <p:sp>
        <p:nvSpPr>
          <p:cNvPr id="360" name="Google Shape;360;g3703e557cc0_2_66"/>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61" name="Google Shape;361;g3703e557cc0_2_66"/>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362" name="Google Shape;362;g3703e557cc0_2_66"/>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63" name="Google Shape;363;g3703e557cc0_2_66"/>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p:cSld name="SECTION_TITLE_AND_DESCRIPTION_1">
    <p:spTree>
      <p:nvGrpSpPr>
        <p:cNvPr id="364" name="Shape 364"/>
        <p:cNvGrpSpPr/>
        <p:nvPr/>
      </p:nvGrpSpPr>
      <p:grpSpPr>
        <a:xfrm>
          <a:off x="0" y="0"/>
          <a:ext cx="0" cy="0"/>
          <a:chOff x="0" y="0"/>
          <a:chExt cx="0" cy="0"/>
        </a:xfrm>
      </p:grpSpPr>
      <p:sp>
        <p:nvSpPr>
          <p:cNvPr id="365" name="Google Shape;365;g3703e557cc0_2_73"/>
          <p:cNvSpPr/>
          <p:nvPr/>
        </p:nvSpPr>
        <p:spPr>
          <a:xfrm>
            <a:off x="0" y="-125"/>
            <a:ext cx="7518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g3703e557cc0_2_73"/>
          <p:cNvSpPr txBox="1"/>
          <p:nvPr>
            <p:ph type="title"/>
          </p:nvPr>
        </p:nvSpPr>
        <p:spPr>
          <a:xfrm>
            <a:off x="1020225" y="301750"/>
            <a:ext cx="4951800" cy="6630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700"/>
              <a:buNone/>
              <a:defRPr b="1" sz="27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67" name="Google Shape;367;g3703e557cc0_2_73"/>
          <p:cNvSpPr txBox="1"/>
          <p:nvPr>
            <p:ph idx="1" type="subTitle"/>
          </p:nvPr>
        </p:nvSpPr>
        <p:spPr>
          <a:xfrm>
            <a:off x="1054475" y="1023200"/>
            <a:ext cx="5435100" cy="729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400"/>
              <a:buNone/>
              <a:defRPr i="1"/>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68" name="Google Shape;368;g3703e557cc0_2_73"/>
          <p:cNvSpPr txBox="1"/>
          <p:nvPr>
            <p:ph idx="12" type="sldNum"/>
          </p:nvPr>
        </p:nvSpPr>
        <p:spPr>
          <a:xfrm>
            <a:off x="8471608" y="4625642"/>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69" name="Google Shape;369;g3703e557cc0_2_73"/>
          <p:cNvSpPr txBox="1"/>
          <p:nvPr/>
        </p:nvSpPr>
        <p:spPr>
          <a:xfrm rot="-5400000">
            <a:off x="-897300" y="2256150"/>
            <a:ext cx="25464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 sz="2900" u="none" cap="none" strike="noStrike">
                <a:solidFill>
                  <a:schemeClr val="lt1"/>
                </a:solidFill>
                <a:latin typeface="Helvetica Neue"/>
                <a:ea typeface="Helvetica Neue"/>
                <a:cs typeface="Helvetica Neue"/>
                <a:sym typeface="Helvetica Neue"/>
              </a:rPr>
              <a:t>CASE STUDY</a:t>
            </a:r>
            <a:endParaRPr b="1" i="0" sz="2900" u="none" cap="none" strike="noStrike">
              <a:solidFill>
                <a:schemeClr val="lt1"/>
              </a:solidFill>
              <a:latin typeface="Helvetica Neue"/>
              <a:ea typeface="Helvetica Neue"/>
              <a:cs typeface="Helvetica Neue"/>
              <a:sym typeface="Helvetica Neue"/>
            </a:endParaRPr>
          </a:p>
        </p:txBody>
      </p:sp>
      <p:sp>
        <p:nvSpPr>
          <p:cNvPr id="370" name="Google Shape;370;g3703e557cc0_2_73"/>
          <p:cNvSpPr/>
          <p:nvPr>
            <p:ph idx="2" type="pic"/>
          </p:nvPr>
        </p:nvSpPr>
        <p:spPr>
          <a:xfrm>
            <a:off x="6996550" y="438550"/>
            <a:ext cx="1618200" cy="961500"/>
          </a:xfrm>
          <a:prstGeom prst="rect">
            <a:avLst/>
          </a:prstGeom>
          <a:noFill/>
          <a:ln>
            <a:noFill/>
          </a:ln>
        </p:spPr>
      </p:sp>
      <p:sp>
        <p:nvSpPr>
          <p:cNvPr id="371" name="Google Shape;371;g3703e557cc0_2_73"/>
          <p:cNvSpPr txBox="1"/>
          <p:nvPr>
            <p:ph idx="3" type="body"/>
          </p:nvPr>
        </p:nvSpPr>
        <p:spPr>
          <a:xfrm>
            <a:off x="1074500" y="1752800"/>
            <a:ext cx="7303200" cy="2986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72" name="Google Shape;372;g3703e557cc0_2_73"/>
          <p:cNvSpPr txBox="1"/>
          <p:nvPr/>
        </p:nvSpPr>
        <p:spPr>
          <a:xfrm>
            <a:off x="6296950" y="4653100"/>
            <a:ext cx="23178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Helvetica Neue"/>
                <a:ea typeface="Helvetica Neue"/>
                <a:cs typeface="Helvetica Neue"/>
                <a:sym typeface="Helvetica Neue"/>
              </a:rPr>
              <a:t>Launch League | Let’s Talk Financing!</a:t>
            </a:r>
            <a:endParaRPr b="0" i="0" sz="1000" u="none" cap="none" strike="noStrike">
              <a:solidFill>
                <a:schemeClr val="dk2"/>
              </a:solidFill>
              <a:latin typeface="Helvetica Neue"/>
              <a:ea typeface="Helvetica Neue"/>
              <a:cs typeface="Helvetica Neue"/>
              <a:sym typeface="Helvetica Neue"/>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SECTION_TITLE_AND_DESCRIPTION_1_4">
    <p:spTree>
      <p:nvGrpSpPr>
        <p:cNvPr id="373" name="Shape 373"/>
        <p:cNvGrpSpPr/>
        <p:nvPr/>
      </p:nvGrpSpPr>
      <p:grpSpPr>
        <a:xfrm>
          <a:off x="0" y="0"/>
          <a:ext cx="0" cy="0"/>
          <a:chOff x="0" y="0"/>
          <a:chExt cx="0" cy="0"/>
        </a:xfrm>
      </p:grpSpPr>
      <p:sp>
        <p:nvSpPr>
          <p:cNvPr id="374" name="Google Shape;374;g3703e557cc0_2_82"/>
          <p:cNvSpPr/>
          <p:nvPr>
            <p:ph idx="2" type="pic"/>
          </p:nvPr>
        </p:nvSpPr>
        <p:spPr>
          <a:xfrm>
            <a:off x="0" y="0"/>
            <a:ext cx="9144000" cy="5143500"/>
          </a:xfrm>
          <a:prstGeom prst="rect">
            <a:avLst/>
          </a:prstGeom>
          <a:noFill/>
          <a:ln>
            <a:noFill/>
          </a:ln>
        </p:spPr>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header and footer">
  <p:cSld name="SECTION_TITLE_AND_DESCRIPTION_1_4_1">
    <p:spTree>
      <p:nvGrpSpPr>
        <p:cNvPr id="375" name="Shape 375"/>
        <p:cNvGrpSpPr/>
        <p:nvPr/>
      </p:nvGrpSpPr>
      <p:grpSpPr>
        <a:xfrm>
          <a:off x="0" y="0"/>
          <a:ext cx="0" cy="0"/>
          <a:chOff x="0" y="0"/>
          <a:chExt cx="0" cy="0"/>
        </a:xfrm>
      </p:grpSpPr>
      <p:sp>
        <p:nvSpPr>
          <p:cNvPr id="376" name="Google Shape;376;g3703e557cc0_2_84"/>
          <p:cNvSpPr txBox="1"/>
          <p:nvPr>
            <p:ph idx="12" type="sldNum"/>
          </p:nvPr>
        </p:nvSpPr>
        <p:spPr>
          <a:xfrm>
            <a:off x="42708" y="462564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77" name="Google Shape;377;g3703e557cc0_2_84"/>
          <p:cNvSpPr txBox="1"/>
          <p:nvPr>
            <p:ph idx="2" type="sldNum"/>
          </p:nvPr>
        </p:nvSpPr>
        <p:spPr>
          <a:xfrm>
            <a:off x="484354" y="462565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
        <p:nvSpPr>
          <p:cNvPr id="378" name="Google Shape;378;g3703e557cc0_2_84"/>
          <p:cNvSpPr txBox="1"/>
          <p:nvPr>
            <p:ph type="title"/>
          </p:nvPr>
        </p:nvSpPr>
        <p:spPr>
          <a:xfrm>
            <a:off x="700275" y="268525"/>
            <a:ext cx="8139000" cy="569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b="1" sz="26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79" name="Google Shape;379;g3703e557cc0_2_84"/>
          <p:cNvSpPr txBox="1"/>
          <p:nvPr>
            <p:ph idx="1" type="subTitle"/>
          </p:nvPr>
        </p:nvSpPr>
        <p:spPr>
          <a:xfrm>
            <a:off x="685800" y="898500"/>
            <a:ext cx="8001000" cy="549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ge of Business">
  <p:cSld name="SECTION_TITLE_AND_DESCRIPTION_1_2">
    <p:spTree>
      <p:nvGrpSpPr>
        <p:cNvPr id="380" name="Shape 380"/>
        <p:cNvGrpSpPr/>
        <p:nvPr/>
      </p:nvGrpSpPr>
      <p:grpSpPr>
        <a:xfrm>
          <a:off x="0" y="0"/>
          <a:ext cx="0" cy="0"/>
          <a:chOff x="0" y="0"/>
          <a:chExt cx="0" cy="0"/>
        </a:xfrm>
      </p:grpSpPr>
      <p:sp>
        <p:nvSpPr>
          <p:cNvPr id="381" name="Google Shape;381;g3703e557cc0_2_89"/>
          <p:cNvSpPr/>
          <p:nvPr/>
        </p:nvSpPr>
        <p:spPr>
          <a:xfrm>
            <a:off x="0" y="-125"/>
            <a:ext cx="3675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g3703e557cc0_2_89"/>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83" name="Google Shape;383;g3703e557cc0_2_89"/>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pic>
        <p:nvPicPr>
          <p:cNvPr id="384" name="Google Shape;384;g3703e557cc0_2_89"/>
          <p:cNvPicPr preferRelativeResize="0"/>
          <p:nvPr/>
        </p:nvPicPr>
        <p:blipFill rotWithShape="1">
          <a:blip r:embed="rId2">
            <a:alphaModFix/>
          </a:blip>
          <a:srcRect b="3539" l="0" r="0" t="3540"/>
          <a:stretch/>
        </p:blipFill>
        <p:spPr>
          <a:xfrm>
            <a:off x="8640075" y="0"/>
            <a:ext cx="367500" cy="5143499"/>
          </a:xfrm>
          <a:prstGeom prst="rect">
            <a:avLst/>
          </a:prstGeom>
          <a:noFill/>
          <a:ln>
            <a:noFill/>
          </a:ln>
        </p:spPr>
      </p:pic>
      <p:sp>
        <p:nvSpPr>
          <p:cNvPr id="385" name="Google Shape;385;g3703e557cc0_2_89"/>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86" name="Google Shape;386;g3703e557cc0_2_89"/>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87" name="Shape 387"/>
        <p:cNvGrpSpPr/>
        <p:nvPr/>
      </p:nvGrpSpPr>
      <p:grpSpPr>
        <a:xfrm>
          <a:off x="0" y="0"/>
          <a:ext cx="0" cy="0"/>
          <a:chOff x="0" y="0"/>
          <a:chExt cx="0" cy="0"/>
        </a:xfrm>
      </p:grpSpPr>
      <p:sp>
        <p:nvSpPr>
          <p:cNvPr id="388" name="Google Shape;388;g3703e557cc0_2_96"/>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58"/>
            </a:srgbClr>
          </a:solidFill>
          <a:ln>
            <a:noFill/>
          </a:ln>
        </p:spPr>
      </p:sp>
      <p:sp>
        <p:nvSpPr>
          <p:cNvPr id="389" name="Google Shape;389;g3703e557cc0_2_96"/>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390" name="Google Shape;390;g3703e557cc0_2_96"/>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1" name="Google Shape;391;g3703e557cc0_2_96"/>
          <p:cNvSpPr txBox="1"/>
          <p:nvPr>
            <p:ph idx="1" type="body"/>
          </p:nvPr>
        </p:nvSpPr>
        <p:spPr>
          <a:xfrm>
            <a:off x="841001" y="1578025"/>
            <a:ext cx="2671800" cy="24333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92" name="Google Shape;392;g3703e557cc0_2_96"/>
          <p:cNvSpPr txBox="1"/>
          <p:nvPr>
            <p:ph idx="2" type="body"/>
          </p:nvPr>
        </p:nvSpPr>
        <p:spPr>
          <a:xfrm>
            <a:off x="3673842" y="1578025"/>
            <a:ext cx="2671800" cy="24333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93" name="Google Shape;393;g3703e557cc0_2_9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3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47" name="Google Shape;47;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BLANK_1_2">
    <p:spTree>
      <p:nvGrpSpPr>
        <p:cNvPr id="394" name="Shape 394"/>
        <p:cNvGrpSpPr/>
        <p:nvPr/>
      </p:nvGrpSpPr>
      <p:grpSpPr>
        <a:xfrm>
          <a:off x="0" y="0"/>
          <a:ext cx="0" cy="0"/>
          <a:chOff x="0" y="0"/>
          <a:chExt cx="0" cy="0"/>
        </a:xfrm>
      </p:grpSpPr>
      <p:sp>
        <p:nvSpPr>
          <p:cNvPr id="395" name="Google Shape;395;g3703e557cc0_2_10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6" name="Shape 396"/>
        <p:cNvGrpSpPr/>
        <p:nvPr/>
      </p:nvGrpSpPr>
      <p:grpSpPr>
        <a:xfrm>
          <a:off x="0" y="0"/>
          <a:ext cx="0" cy="0"/>
          <a:chOff x="0" y="0"/>
          <a:chExt cx="0" cy="0"/>
        </a:xfrm>
      </p:grpSpPr>
      <p:sp>
        <p:nvSpPr>
          <p:cNvPr id="397" name="Google Shape;397;g3703e557cc0_2_105"/>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58"/>
            </a:srgbClr>
          </a:solidFill>
          <a:ln>
            <a:noFill/>
          </a:ln>
        </p:spPr>
      </p:sp>
      <p:sp>
        <p:nvSpPr>
          <p:cNvPr id="398" name="Google Shape;398;g3703e557cc0_2_105"/>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399" name="Google Shape;399;g3703e557cc0_2_105"/>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00" name="Google Shape;400;g3703e557cc0_2_10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sp>
        <p:nvSpPr>
          <p:cNvPr id="49" name="Google Shape;49;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p3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1" name="Google Shape;51;p3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2" name="Google Shape;52;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9.xml"/><Relationship Id="rId11" Type="http://schemas.openxmlformats.org/officeDocument/2006/relationships/slideLayout" Target="../slideLayouts/slideLayout30.xml"/><Relationship Id="rId22" Type="http://schemas.openxmlformats.org/officeDocument/2006/relationships/theme" Target="../theme/theme4.xml"/><Relationship Id="rId10" Type="http://schemas.openxmlformats.org/officeDocument/2006/relationships/slideLayout" Target="../slideLayouts/slideLayout29.xml"/><Relationship Id="rId21" Type="http://schemas.openxmlformats.org/officeDocument/2006/relationships/slideLayout" Target="../slideLayouts/slideLayout40.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5" Type="http://schemas.openxmlformats.org/officeDocument/2006/relationships/slideLayout" Target="../slideLayouts/slideLayout24.xml"/><Relationship Id="rId19" Type="http://schemas.openxmlformats.org/officeDocument/2006/relationships/slideLayout" Target="../slideLayouts/slideLayout38.xml"/><Relationship Id="rId6" Type="http://schemas.openxmlformats.org/officeDocument/2006/relationships/slideLayout" Target="../slideLayouts/slideLayout25.xml"/><Relationship Id="rId18" Type="http://schemas.openxmlformats.org/officeDocument/2006/relationships/slideLayout" Target="../slideLayouts/slideLayout37.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0.xml"/><Relationship Id="rId11" Type="http://schemas.openxmlformats.org/officeDocument/2006/relationships/slideLayout" Target="../slideLayouts/slideLayout51.xml"/><Relationship Id="rId10" Type="http://schemas.openxmlformats.org/officeDocument/2006/relationships/slideLayout" Target="../slideLayouts/slideLayout50.xml"/><Relationship Id="rId21" Type="http://schemas.openxmlformats.org/officeDocument/2006/relationships/theme" Target="../theme/theme2.xml"/><Relationship Id="rId13" Type="http://schemas.openxmlformats.org/officeDocument/2006/relationships/slideLayout" Target="../slideLayouts/slideLayout53.xml"/><Relationship Id="rId12" Type="http://schemas.openxmlformats.org/officeDocument/2006/relationships/slideLayout" Target="../slideLayouts/slideLayout52.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5" Type="http://schemas.openxmlformats.org/officeDocument/2006/relationships/slideLayout" Target="../slideLayouts/slideLayout55.xml"/><Relationship Id="rId14" Type="http://schemas.openxmlformats.org/officeDocument/2006/relationships/slideLayout" Target="../slideLayouts/slideLayout54.xml"/><Relationship Id="rId17" Type="http://schemas.openxmlformats.org/officeDocument/2006/relationships/slideLayout" Target="../slideLayouts/slideLayout57.xml"/><Relationship Id="rId16" Type="http://schemas.openxmlformats.org/officeDocument/2006/relationships/slideLayout" Target="../slideLayouts/slideLayout56.xml"/><Relationship Id="rId5" Type="http://schemas.openxmlformats.org/officeDocument/2006/relationships/slideLayout" Target="../slideLayouts/slideLayout45.xml"/><Relationship Id="rId19" Type="http://schemas.openxmlformats.org/officeDocument/2006/relationships/slideLayout" Target="../slideLayouts/slideLayout59.xml"/><Relationship Id="rId6" Type="http://schemas.openxmlformats.org/officeDocument/2006/relationships/slideLayout" Target="../slideLayouts/slideLayout46.xml"/><Relationship Id="rId18" Type="http://schemas.openxmlformats.org/officeDocument/2006/relationships/slideLayout" Target="../slideLayouts/slideLayout58.xml"/><Relationship Id="rId7" Type="http://schemas.openxmlformats.org/officeDocument/2006/relationships/slideLayout" Target="../slideLayouts/slideLayout47.xml"/><Relationship Id="rId8"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80.xml"/><Relationship Id="rId11" Type="http://schemas.openxmlformats.org/officeDocument/2006/relationships/slideLayout" Target="../slideLayouts/slideLayout71.xml"/><Relationship Id="rId22" Type="http://schemas.openxmlformats.org/officeDocument/2006/relationships/theme" Target="../theme/theme3.xml"/><Relationship Id="rId10" Type="http://schemas.openxmlformats.org/officeDocument/2006/relationships/slideLayout" Target="../slideLayouts/slideLayout70.xml"/><Relationship Id="rId21" Type="http://schemas.openxmlformats.org/officeDocument/2006/relationships/slideLayout" Target="../slideLayouts/slideLayout81.xml"/><Relationship Id="rId13" Type="http://schemas.openxmlformats.org/officeDocument/2006/relationships/slideLayout" Target="../slideLayouts/slideLayout73.xml"/><Relationship Id="rId12" Type="http://schemas.openxmlformats.org/officeDocument/2006/relationships/slideLayout" Target="../slideLayouts/slideLayout72.xml"/><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5" Type="http://schemas.openxmlformats.org/officeDocument/2006/relationships/slideLayout" Target="../slideLayouts/slideLayout75.xml"/><Relationship Id="rId14" Type="http://schemas.openxmlformats.org/officeDocument/2006/relationships/slideLayout" Target="../slideLayouts/slideLayout74.xml"/><Relationship Id="rId17" Type="http://schemas.openxmlformats.org/officeDocument/2006/relationships/slideLayout" Target="../slideLayouts/slideLayout77.xml"/><Relationship Id="rId16" Type="http://schemas.openxmlformats.org/officeDocument/2006/relationships/slideLayout" Target="../slideLayouts/slideLayout76.xml"/><Relationship Id="rId5" Type="http://schemas.openxmlformats.org/officeDocument/2006/relationships/slideLayout" Target="../slideLayouts/slideLayout65.xml"/><Relationship Id="rId19" Type="http://schemas.openxmlformats.org/officeDocument/2006/relationships/slideLayout" Target="../slideLayouts/slideLayout79.xml"/><Relationship Id="rId6" Type="http://schemas.openxmlformats.org/officeDocument/2006/relationships/slideLayout" Target="../slideLayouts/slideLayout66.xml"/><Relationship Id="rId18" Type="http://schemas.openxmlformats.org/officeDocument/2006/relationships/slideLayout" Target="../slideLayouts/slideLayout78.xml"/><Relationship Id="rId7" Type="http://schemas.openxmlformats.org/officeDocument/2006/relationships/slideLayout" Target="../slideLayouts/slideLayout67.xml"/><Relationship Id="rId8"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CD1E18"/>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0" name="Shape 90"/>
        <p:cNvGrpSpPr/>
        <p:nvPr/>
      </p:nvGrpSpPr>
      <p:grpSpPr>
        <a:xfrm>
          <a:off x="0" y="0"/>
          <a:ext cx="0" cy="0"/>
          <a:chOff x="0" y="0"/>
          <a:chExt cx="0" cy="0"/>
        </a:xfrm>
      </p:grpSpPr>
      <p:sp>
        <p:nvSpPr>
          <p:cNvPr id="91" name="Google Shape;91;g129fd47c571_0_1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algn="l">
              <a:lnSpc>
                <a:spcPct val="100000"/>
              </a:lnSpc>
              <a:spcBef>
                <a:spcPts val="0"/>
              </a:spcBef>
              <a:spcAft>
                <a:spcPts val="0"/>
              </a:spcAft>
              <a:buClr>
                <a:schemeClr val="dk1"/>
              </a:buClr>
              <a:buSzPts val="2800"/>
              <a:buFont typeface="Helvetica Neue"/>
              <a:buNone/>
              <a:defRPr b="1" i="0" sz="2800" u="none" cap="none" strike="noStrike">
                <a:solidFill>
                  <a:schemeClr val="dk1"/>
                </a:solidFill>
                <a:latin typeface="Helvetica Neue"/>
                <a:ea typeface="Helvetica Neue"/>
                <a:cs typeface="Helvetica Neue"/>
                <a:sym typeface="Helvetica Neue"/>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92" name="Google Shape;92;g129fd47c571_0_1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7500" lvl="0" marL="457200" marR="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1pPr>
            <a:lvl2pPr indent="-317500" lvl="1" marL="914400" marR="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2pPr>
            <a:lvl3pPr indent="-317500" lvl="2" marL="1371600" marR="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3pPr>
            <a:lvl4pPr indent="-317500" lvl="3" marL="1828800" marR="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4pPr>
            <a:lvl5pPr indent="-317500" lvl="4" marL="2286000" marR="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5pPr>
            <a:lvl6pPr indent="-317500" lvl="5" marL="2743200" marR="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6pPr>
            <a:lvl7pPr indent="-317500" lvl="6" marL="3200400" marR="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7pPr>
            <a:lvl8pPr indent="-317500" lvl="7" marL="3657600" marR="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8pPr>
            <a:lvl9pPr indent="-317500" lvl="8" marL="4114800" marR="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9pPr>
          </a:lstStyle>
          <a:p/>
        </p:txBody>
      </p:sp>
      <p:sp>
        <p:nvSpPr>
          <p:cNvPr id="93" name="Google Shape;93;g129fd47c571_0_1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00" name="Shape 200"/>
        <p:cNvGrpSpPr/>
        <p:nvPr/>
      </p:nvGrpSpPr>
      <p:grpSpPr>
        <a:xfrm>
          <a:off x="0" y="0"/>
          <a:ext cx="0" cy="0"/>
          <a:chOff x="0" y="0"/>
          <a:chExt cx="0" cy="0"/>
        </a:xfrm>
      </p:grpSpPr>
      <p:sp>
        <p:nvSpPr>
          <p:cNvPr id="201" name="Google Shape;201;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02" name="Google Shape;202;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203" name="Google Shape;203;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7E45"/>
        </a:solidFill>
      </p:bgPr>
    </p:bg>
    <p:spTree>
      <p:nvGrpSpPr>
        <p:cNvPr id="291" name="Shape 291"/>
        <p:cNvGrpSpPr/>
        <p:nvPr/>
      </p:nvGrpSpPr>
      <p:grpSpPr>
        <a:xfrm>
          <a:off x="0" y="0"/>
          <a:ext cx="0" cy="0"/>
          <a:chOff x="0" y="0"/>
          <a:chExt cx="0" cy="0"/>
        </a:xfrm>
      </p:grpSpPr>
      <p:sp>
        <p:nvSpPr>
          <p:cNvPr id="292" name="Google Shape;292;g3703e557cc0_2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Helvetica Neue"/>
              <a:buNone/>
              <a:defRPr b="1" i="0" sz="2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93" name="Google Shape;293;g3703e557cc0_2_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7500" lvl="0" marL="4572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1pPr>
            <a:lvl2pPr indent="-317500" lvl="1" marL="914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2pPr>
            <a:lvl3pPr indent="-317500" lvl="2" marL="1371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3pPr>
            <a:lvl4pPr indent="-317500" lvl="3" marL="1828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4pPr>
            <a:lvl5pPr indent="-317500" lvl="4" marL="22860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5pPr>
            <a:lvl6pPr indent="-317500" lvl="5" marL="27432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6pPr>
            <a:lvl7pPr indent="-317500" lvl="6" marL="3200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7pPr>
            <a:lvl8pPr indent="-317500" lvl="7" marL="3657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8pPr>
            <a:lvl9pPr indent="-317500" lvl="8" marL="4114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9pPr>
          </a:lstStyle>
          <a:p/>
        </p:txBody>
      </p:sp>
      <p:sp>
        <p:nvSpPr>
          <p:cNvPr id="294" name="Google Shape;294;g3703e557cc0_2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2.jp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27.png"/><Relationship Id="rId5"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5.jp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youtube.com/watch?v=H0FOB6czWYY" TargetMode="External"/><Relationship Id="rId4" Type="http://schemas.openxmlformats.org/officeDocument/2006/relationships/image" Target="../media/image16.jpg"/><Relationship Id="rId5"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1.jp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21.png"/><Relationship Id="rId5" Type="http://schemas.openxmlformats.org/officeDocument/2006/relationships/image" Target="../media/image18.png"/><Relationship Id="rId6" Type="http://schemas.openxmlformats.org/officeDocument/2006/relationships/image" Target="../media/image22.png"/><Relationship Id="rId7"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404" name="Shape 404"/>
        <p:cNvGrpSpPr/>
        <p:nvPr/>
      </p:nvGrpSpPr>
      <p:grpSpPr>
        <a:xfrm>
          <a:off x="0" y="0"/>
          <a:ext cx="0" cy="0"/>
          <a:chOff x="0" y="0"/>
          <a:chExt cx="0" cy="0"/>
        </a:xfrm>
      </p:grpSpPr>
      <p:sp>
        <p:nvSpPr>
          <p:cNvPr id="405" name="Google Shape;405;p1"/>
          <p:cNvSpPr txBox="1"/>
          <p:nvPr>
            <p:ph type="ctrTitle"/>
          </p:nvPr>
        </p:nvSpPr>
        <p:spPr>
          <a:xfrm>
            <a:off x="549775" y="1798475"/>
            <a:ext cx="3917100" cy="2243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t/>
            </a:r>
            <a:endParaRPr sz="3000">
              <a:solidFill>
                <a:srgbClr val="F8CA2A"/>
              </a:solidFill>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ts val="1100"/>
              <a:buFont typeface="Arial"/>
              <a:buNone/>
            </a:pPr>
            <a:r>
              <a:rPr lang="en" sz="3000">
                <a:latin typeface="Helvetica Neue"/>
                <a:ea typeface="Helvetica Neue"/>
                <a:cs typeface="Helvetica Neue"/>
                <a:sym typeface="Helvetica Neue"/>
              </a:rPr>
              <a:t>MODULE 3:</a:t>
            </a:r>
            <a:endParaRPr sz="3000">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ts val="1100"/>
              <a:buFont typeface="Arial"/>
              <a:buNone/>
            </a:pPr>
            <a:r>
              <a:rPr lang="en" sz="3000">
                <a:latin typeface="Helvetica Neue"/>
                <a:ea typeface="Helvetica Neue"/>
                <a:cs typeface="Helvetica Neue"/>
                <a:sym typeface="Helvetica Neue"/>
              </a:rPr>
              <a:t>How do I get my  </a:t>
            </a:r>
            <a:r>
              <a:rPr lang="en" sz="3000">
                <a:solidFill>
                  <a:srgbClr val="CD1E18"/>
                </a:solidFill>
                <a:latin typeface="Helvetica Neue"/>
                <a:ea typeface="Helvetica Neue"/>
                <a:cs typeface="Helvetica Neue"/>
                <a:sym typeface="Helvetica Neue"/>
              </a:rPr>
              <a:t>customers to choose</a:t>
            </a:r>
            <a:r>
              <a:rPr lang="en" sz="3000">
                <a:solidFill>
                  <a:srgbClr val="F8CA2A"/>
                </a:solidFill>
                <a:latin typeface="Helvetica Neue"/>
                <a:ea typeface="Helvetica Neue"/>
                <a:cs typeface="Helvetica Neue"/>
                <a:sym typeface="Helvetica Neue"/>
              </a:rPr>
              <a:t> </a:t>
            </a:r>
            <a:r>
              <a:rPr lang="en" sz="3000">
                <a:latin typeface="Helvetica Neue"/>
                <a:ea typeface="Helvetica Neue"/>
                <a:cs typeface="Helvetica Neue"/>
                <a:sym typeface="Helvetica Neue"/>
              </a:rPr>
              <a:t>me?</a:t>
            </a:r>
            <a:endParaRPr sz="3000">
              <a:latin typeface="Helvetica Neue"/>
              <a:ea typeface="Helvetica Neue"/>
              <a:cs typeface="Helvetica Neue"/>
              <a:sym typeface="Helvetica Neue"/>
            </a:endParaRPr>
          </a:p>
        </p:txBody>
      </p:sp>
      <p:sp>
        <p:nvSpPr>
          <p:cNvPr id="406" name="Google Shape;406;p1"/>
          <p:cNvSpPr txBox="1"/>
          <p:nvPr>
            <p:ph idx="4294967295"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407" name="Google Shape;407;p1" title="Untitled design (11).png"/>
          <p:cNvPicPr preferRelativeResize="0"/>
          <p:nvPr/>
        </p:nvPicPr>
        <p:blipFill>
          <a:blip r:embed="rId3">
            <a:alphaModFix/>
          </a:blip>
          <a:stretch>
            <a:fillRect/>
          </a:stretch>
        </p:blipFill>
        <p:spPr>
          <a:xfrm>
            <a:off x="5261200" y="527038"/>
            <a:ext cx="3350624" cy="4188274"/>
          </a:xfrm>
          <a:prstGeom prst="rect">
            <a:avLst/>
          </a:prstGeom>
          <a:noFill/>
          <a:ln>
            <a:noFill/>
          </a:ln>
          <a:effectLst>
            <a:outerShdw blurRad="57150" rotWithShape="0" algn="bl" dir="5400000" dist="19050">
              <a:schemeClr val="lt2">
                <a:alpha val="0"/>
              </a:schemeClr>
            </a:outerShdw>
          </a:effectLst>
        </p:spPr>
      </p:pic>
      <p:pic>
        <p:nvPicPr>
          <p:cNvPr id="408" name="Google Shape;408;p1" title="Launch League Green WhatsApp group photo (7).png"/>
          <p:cNvPicPr preferRelativeResize="0"/>
          <p:nvPr/>
        </p:nvPicPr>
        <p:blipFill rotWithShape="1">
          <a:blip r:embed="rId4">
            <a:alphaModFix/>
          </a:blip>
          <a:srcRect b="0" l="0" r="0" t="29750"/>
          <a:stretch/>
        </p:blipFill>
        <p:spPr>
          <a:xfrm>
            <a:off x="152400" y="839850"/>
            <a:ext cx="3193050" cy="2243101"/>
          </a:xfrm>
          <a:prstGeom prst="rect">
            <a:avLst/>
          </a:prstGeom>
          <a:noFill/>
          <a:ln>
            <a:noFill/>
          </a:ln>
        </p:spPr>
      </p:pic>
      <p:sp>
        <p:nvSpPr>
          <p:cNvPr id="409" name="Google Shape;409;p1"/>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chemeClr val="lt1"/>
                </a:solidFill>
                <a:latin typeface="Helvetica Neue"/>
                <a:ea typeface="Helvetica Neue"/>
                <a:cs typeface="Helvetica Neue"/>
                <a:sym typeface="Helvetica Neue"/>
              </a:rPr>
              <a:t>Launch League Green</a:t>
            </a:r>
            <a:endParaRPr b="1" sz="1000">
              <a:solidFill>
                <a:schemeClr val="lt1"/>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6" name="Shape 496"/>
        <p:cNvGrpSpPr/>
        <p:nvPr/>
      </p:nvGrpSpPr>
      <p:grpSpPr>
        <a:xfrm>
          <a:off x="0" y="0"/>
          <a:ext cx="0" cy="0"/>
          <a:chOff x="0" y="0"/>
          <a:chExt cx="0" cy="0"/>
        </a:xfrm>
      </p:grpSpPr>
      <p:sp>
        <p:nvSpPr>
          <p:cNvPr id="497" name="Google Shape;497;p8"/>
          <p:cNvSpPr txBox="1"/>
          <p:nvPr>
            <p:ph type="ctrTitle"/>
          </p:nvPr>
        </p:nvSpPr>
        <p:spPr>
          <a:xfrm>
            <a:off x="491650" y="1827650"/>
            <a:ext cx="3522300" cy="1707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 sz="7200">
                <a:solidFill>
                  <a:srgbClr val="CD1E18"/>
                </a:solidFill>
                <a:latin typeface="Helvetica Neue"/>
                <a:ea typeface="Helvetica Neue"/>
                <a:cs typeface="Helvetica Neue"/>
                <a:sym typeface="Helvetica Neue"/>
              </a:rPr>
              <a:t>2.</a:t>
            </a:r>
            <a:endParaRPr sz="7200">
              <a:solidFill>
                <a:srgbClr val="CD1E18"/>
              </a:solidFill>
              <a:latin typeface="Helvetica Neue"/>
              <a:ea typeface="Helvetica Neue"/>
              <a:cs typeface="Helvetica Neue"/>
              <a:sym typeface="Helvetica Neue"/>
            </a:endParaRPr>
          </a:p>
          <a:p>
            <a:pPr indent="0" lvl="0" marL="0" rtl="0" algn="l">
              <a:lnSpc>
                <a:spcPct val="100000"/>
              </a:lnSpc>
              <a:spcBef>
                <a:spcPts val="0"/>
              </a:spcBef>
              <a:spcAft>
                <a:spcPts val="0"/>
              </a:spcAft>
              <a:buSzPts val="3000"/>
              <a:buNone/>
            </a:pPr>
            <a:r>
              <a:rPr lang="en" sz="3600">
                <a:solidFill>
                  <a:srgbClr val="000000"/>
                </a:solidFill>
                <a:latin typeface="Helvetica Neue"/>
                <a:ea typeface="Helvetica Neue"/>
                <a:cs typeface="Helvetica Neue"/>
                <a:sym typeface="Helvetica Neue"/>
              </a:rPr>
              <a:t>Competition</a:t>
            </a:r>
            <a:endParaRPr sz="3600">
              <a:solidFill>
                <a:srgbClr val="000000"/>
              </a:solidFill>
              <a:latin typeface="Helvetica Neue"/>
              <a:ea typeface="Helvetica Neue"/>
              <a:cs typeface="Helvetica Neue"/>
              <a:sym typeface="Helvetica Neue"/>
            </a:endParaRPr>
          </a:p>
        </p:txBody>
      </p:sp>
      <p:sp>
        <p:nvSpPr>
          <p:cNvPr id="498" name="Google Shape;498;p8"/>
          <p:cNvSpPr txBox="1"/>
          <p:nvPr>
            <p:ph idx="4294967295" type="sldNum"/>
          </p:nvPr>
        </p:nvSpPr>
        <p:spPr>
          <a:xfrm>
            <a:off x="8543227"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499" name="Google Shape;499;p8" title="LL Green logo - white.png"/>
          <p:cNvPicPr preferRelativeResize="0"/>
          <p:nvPr/>
        </p:nvPicPr>
        <p:blipFill>
          <a:blip r:embed="rId4">
            <a:alphaModFix/>
          </a:blip>
          <a:stretch>
            <a:fillRect/>
          </a:stretch>
        </p:blipFill>
        <p:spPr>
          <a:xfrm>
            <a:off x="7162800" y="-382425"/>
            <a:ext cx="1981201" cy="1981201"/>
          </a:xfrm>
          <a:prstGeom prst="rect">
            <a:avLst/>
          </a:prstGeom>
          <a:noFill/>
          <a:ln>
            <a:noFill/>
          </a:ln>
        </p:spPr>
      </p:pic>
      <p:sp>
        <p:nvSpPr>
          <p:cNvPr id="500" name="Google Shape;500;p8"/>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1" name="Google Shape;501;p8"/>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chemeClr val="lt1"/>
                </a:solidFill>
                <a:latin typeface="Helvetica Neue"/>
                <a:ea typeface="Helvetica Neue"/>
                <a:cs typeface="Helvetica Neue"/>
                <a:sym typeface="Helvetica Neue"/>
              </a:rPr>
              <a:t>Launch League Green</a:t>
            </a:r>
            <a:endParaRPr b="1" sz="1000">
              <a:solidFill>
                <a:schemeClr val="lt1"/>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07" name="Google Shape;507;p9"/>
          <p:cNvSpPr txBox="1"/>
          <p:nvPr>
            <p:ph type="title"/>
          </p:nvPr>
        </p:nvSpPr>
        <p:spPr>
          <a:xfrm>
            <a:off x="841000" y="71262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latin typeface="Helvetica Neue"/>
                <a:ea typeface="Helvetica Neue"/>
                <a:cs typeface="Helvetica Neue"/>
                <a:sym typeface="Helvetica Neue"/>
              </a:rPr>
              <a:t>Competition</a:t>
            </a:r>
            <a:endParaRPr sz="3000">
              <a:solidFill>
                <a:srgbClr val="000000"/>
              </a:solidFill>
              <a:latin typeface="Helvetica Neue"/>
              <a:ea typeface="Helvetica Neue"/>
              <a:cs typeface="Helvetica Neue"/>
              <a:sym typeface="Helvetica Neue"/>
            </a:endParaRPr>
          </a:p>
        </p:txBody>
      </p:sp>
      <p:sp>
        <p:nvSpPr>
          <p:cNvPr id="508" name="Google Shape;508;p9"/>
          <p:cNvSpPr txBox="1"/>
          <p:nvPr>
            <p:ph idx="1" type="body"/>
          </p:nvPr>
        </p:nvSpPr>
        <p:spPr>
          <a:xfrm>
            <a:off x="841000" y="1355100"/>
            <a:ext cx="6441900" cy="19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rPr b="1" lang="en" sz="1800">
                <a:solidFill>
                  <a:srgbClr val="CD1E18"/>
                </a:solidFill>
                <a:latin typeface="Helvetica Neue"/>
                <a:ea typeface="Helvetica Neue"/>
                <a:cs typeface="Helvetica Neue"/>
                <a:sym typeface="Helvetica Neue"/>
              </a:rPr>
              <a:t>How do you define a competitor? </a:t>
            </a:r>
            <a:endParaRPr sz="1400">
              <a:latin typeface="Helvetica Neue"/>
              <a:ea typeface="Helvetica Neue"/>
              <a:cs typeface="Helvetica Neue"/>
              <a:sym typeface="Helvetica Neue"/>
            </a:endParaRPr>
          </a:p>
          <a:p>
            <a:pPr indent="0" lvl="0" marL="0" rtl="0" algn="l">
              <a:lnSpc>
                <a:spcPct val="115000"/>
              </a:lnSpc>
              <a:spcBef>
                <a:spcPts val="1600"/>
              </a:spcBef>
              <a:spcAft>
                <a:spcPts val="0"/>
              </a:spcAft>
              <a:buSzPts val="1600"/>
              <a:buNone/>
            </a:pPr>
            <a:r>
              <a:rPr lang="en" sz="1800">
                <a:solidFill>
                  <a:srgbClr val="000000"/>
                </a:solidFill>
                <a:latin typeface="Helvetica Neue"/>
                <a:ea typeface="Helvetica Neue"/>
                <a:cs typeface="Helvetica Neue"/>
                <a:sym typeface="Helvetica Neue"/>
              </a:rPr>
              <a:t>A competitor is</a:t>
            </a:r>
            <a:r>
              <a:rPr lang="en" sz="1800">
                <a:latin typeface="Helvetica Neue"/>
                <a:ea typeface="Helvetica Neue"/>
                <a:cs typeface="Helvetica Neue"/>
                <a:sym typeface="Helvetica Neue"/>
              </a:rPr>
              <a:t> </a:t>
            </a:r>
            <a:r>
              <a:rPr b="1" lang="en" sz="1800">
                <a:solidFill>
                  <a:srgbClr val="CD1E18"/>
                </a:solidFill>
                <a:latin typeface="Helvetica Neue"/>
                <a:ea typeface="Helvetica Neue"/>
                <a:cs typeface="Helvetica Neue"/>
                <a:sym typeface="Helvetica Neue"/>
              </a:rPr>
              <a:t>ANYTHING</a:t>
            </a:r>
            <a:r>
              <a:rPr lang="en" sz="1800">
                <a:latin typeface="Helvetica Neue"/>
                <a:ea typeface="Helvetica Neue"/>
                <a:cs typeface="Helvetica Neue"/>
                <a:sym typeface="Helvetica Neue"/>
              </a:rPr>
              <a:t> </a:t>
            </a:r>
            <a:r>
              <a:rPr lang="en" sz="1800">
                <a:solidFill>
                  <a:srgbClr val="000000"/>
                </a:solidFill>
                <a:latin typeface="Helvetica Neue"/>
                <a:ea typeface="Helvetica Neue"/>
                <a:cs typeface="Helvetica Neue"/>
                <a:sym typeface="Helvetica Neue"/>
              </a:rPr>
              <a:t>that solves the </a:t>
            </a:r>
            <a:r>
              <a:rPr b="1" lang="en" sz="1800">
                <a:solidFill>
                  <a:srgbClr val="000000"/>
                </a:solidFill>
                <a:latin typeface="Helvetica Neue"/>
                <a:ea typeface="Helvetica Neue"/>
                <a:cs typeface="Helvetica Neue"/>
                <a:sym typeface="Helvetica Neue"/>
              </a:rPr>
              <a:t>same problem or need</a:t>
            </a:r>
            <a:r>
              <a:rPr lang="en" sz="1800">
                <a:solidFill>
                  <a:srgbClr val="000000"/>
                </a:solidFill>
                <a:latin typeface="Helvetica Neue"/>
                <a:ea typeface="Helvetica Neue"/>
                <a:cs typeface="Helvetica Neue"/>
                <a:sym typeface="Helvetica Neue"/>
              </a:rPr>
              <a:t> as your business! It is also anything that can be a substitute for your product or service.</a:t>
            </a:r>
            <a:endParaRPr sz="1800">
              <a:solidFill>
                <a:srgbClr val="000000"/>
              </a:solidFill>
              <a:latin typeface="Helvetica Neue"/>
              <a:ea typeface="Helvetica Neue"/>
              <a:cs typeface="Helvetica Neue"/>
              <a:sym typeface="Helvetica Neue"/>
            </a:endParaRPr>
          </a:p>
          <a:p>
            <a:pPr indent="0" lvl="0" marL="0" rtl="0" algn="l">
              <a:lnSpc>
                <a:spcPct val="115000"/>
              </a:lnSpc>
              <a:spcBef>
                <a:spcPts val="1600"/>
              </a:spcBef>
              <a:spcAft>
                <a:spcPts val="0"/>
              </a:spcAft>
              <a:buSzPts val="1600"/>
              <a:buNone/>
            </a:pPr>
            <a:r>
              <a:t/>
            </a:r>
            <a:endParaRPr b="1" sz="1800">
              <a:solidFill>
                <a:srgbClr val="CD1E18"/>
              </a:solidFill>
              <a:latin typeface="Helvetica Neue"/>
              <a:ea typeface="Helvetica Neue"/>
              <a:cs typeface="Helvetica Neue"/>
              <a:sym typeface="Helvetica Neue"/>
            </a:endParaRPr>
          </a:p>
          <a:p>
            <a:pPr indent="0" lvl="0" marL="0" rtl="0" algn="l">
              <a:lnSpc>
                <a:spcPct val="115000"/>
              </a:lnSpc>
              <a:spcBef>
                <a:spcPts val="1600"/>
              </a:spcBef>
              <a:spcAft>
                <a:spcPts val="0"/>
              </a:spcAft>
              <a:buSzPts val="1600"/>
              <a:buNone/>
            </a:pPr>
            <a:r>
              <a:t/>
            </a:r>
            <a:endParaRPr b="1" sz="1800">
              <a:solidFill>
                <a:srgbClr val="CD1E18"/>
              </a:solidFill>
              <a:latin typeface="Helvetica Neue"/>
              <a:ea typeface="Helvetica Neue"/>
              <a:cs typeface="Helvetica Neue"/>
              <a:sym typeface="Helvetica Neue"/>
            </a:endParaRPr>
          </a:p>
          <a:p>
            <a:pPr indent="0" lvl="0" marL="0" rtl="0" algn="l">
              <a:lnSpc>
                <a:spcPct val="115000"/>
              </a:lnSpc>
              <a:spcBef>
                <a:spcPts val="1600"/>
              </a:spcBef>
              <a:spcAft>
                <a:spcPts val="1600"/>
              </a:spcAft>
              <a:buSzPts val="1600"/>
              <a:buNone/>
            </a:pPr>
            <a:r>
              <a:t/>
            </a:r>
            <a:endParaRPr sz="1200">
              <a:latin typeface="Helvetica Neue"/>
              <a:ea typeface="Helvetica Neue"/>
              <a:cs typeface="Helvetica Neue"/>
              <a:sym typeface="Helvetica Neue"/>
            </a:endParaRPr>
          </a:p>
        </p:txBody>
      </p:sp>
      <p:pic>
        <p:nvPicPr>
          <p:cNvPr id="509" name="Google Shape;509;p9" title="LL Green logo - white.png"/>
          <p:cNvPicPr preferRelativeResize="0"/>
          <p:nvPr/>
        </p:nvPicPr>
        <p:blipFill>
          <a:blip r:embed="rId3">
            <a:alphaModFix/>
          </a:blip>
          <a:stretch>
            <a:fillRect/>
          </a:stretch>
        </p:blipFill>
        <p:spPr>
          <a:xfrm>
            <a:off x="7162800" y="-382425"/>
            <a:ext cx="1981201" cy="1981201"/>
          </a:xfrm>
          <a:prstGeom prst="rect">
            <a:avLst/>
          </a:prstGeom>
          <a:noFill/>
          <a:ln>
            <a:noFill/>
          </a:ln>
        </p:spPr>
      </p:pic>
      <p:sp>
        <p:nvSpPr>
          <p:cNvPr id="510" name="Google Shape;510;p9"/>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1" name="Google Shape;511;p9"/>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chemeClr val="lt1"/>
                </a:solidFill>
                <a:latin typeface="Helvetica Neue"/>
                <a:ea typeface="Helvetica Neue"/>
                <a:cs typeface="Helvetica Neue"/>
                <a:sym typeface="Helvetica Neue"/>
              </a:rPr>
              <a:t>Launch League Green</a:t>
            </a:r>
            <a:endParaRPr b="1" sz="1000">
              <a:solidFill>
                <a:schemeClr val="lt1"/>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1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17" name="Google Shape;517;p10"/>
          <p:cNvSpPr txBox="1"/>
          <p:nvPr>
            <p:ph type="title"/>
          </p:nvPr>
        </p:nvSpPr>
        <p:spPr>
          <a:xfrm>
            <a:off x="841000" y="71262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latin typeface="Helvetica Neue"/>
                <a:ea typeface="Helvetica Neue"/>
                <a:cs typeface="Helvetica Neue"/>
                <a:sym typeface="Helvetica Neue"/>
              </a:rPr>
              <a:t>Competition</a:t>
            </a:r>
            <a:endParaRPr sz="3000">
              <a:solidFill>
                <a:srgbClr val="000000"/>
              </a:solidFill>
              <a:latin typeface="Helvetica Neue"/>
              <a:ea typeface="Helvetica Neue"/>
              <a:cs typeface="Helvetica Neue"/>
              <a:sym typeface="Helvetica Neue"/>
            </a:endParaRPr>
          </a:p>
        </p:txBody>
      </p:sp>
      <p:sp>
        <p:nvSpPr>
          <p:cNvPr id="518" name="Google Shape;518;p10"/>
          <p:cNvSpPr txBox="1"/>
          <p:nvPr>
            <p:ph idx="1" type="body"/>
          </p:nvPr>
        </p:nvSpPr>
        <p:spPr>
          <a:xfrm>
            <a:off x="841000" y="1355100"/>
            <a:ext cx="6441900" cy="19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rPr b="1" lang="en" sz="1800">
                <a:solidFill>
                  <a:srgbClr val="CD1E18"/>
                </a:solidFill>
                <a:latin typeface="Helvetica Neue"/>
                <a:ea typeface="Helvetica Neue"/>
                <a:cs typeface="Helvetica Neue"/>
                <a:sym typeface="Helvetica Neue"/>
              </a:rPr>
              <a:t>There are ALWAYS competitors to any business!</a:t>
            </a:r>
            <a:endParaRPr b="1" sz="1800">
              <a:solidFill>
                <a:srgbClr val="CD1E18"/>
              </a:solidFill>
              <a:latin typeface="Helvetica Neue"/>
              <a:ea typeface="Helvetica Neue"/>
              <a:cs typeface="Helvetica Neue"/>
              <a:sym typeface="Helvetica Neue"/>
            </a:endParaRPr>
          </a:p>
          <a:p>
            <a:pPr indent="0" lvl="0" marL="0" rtl="0" algn="l">
              <a:lnSpc>
                <a:spcPct val="115000"/>
              </a:lnSpc>
              <a:spcBef>
                <a:spcPts val="1600"/>
              </a:spcBef>
              <a:spcAft>
                <a:spcPts val="0"/>
              </a:spcAft>
              <a:buSzPts val="1600"/>
              <a:buNone/>
            </a:pPr>
            <a:r>
              <a:rPr lang="en" sz="1400">
                <a:solidFill>
                  <a:srgbClr val="000000"/>
                </a:solidFill>
                <a:latin typeface="Helvetica Neue"/>
                <a:ea typeface="Helvetica Neue"/>
                <a:cs typeface="Helvetica Neue"/>
                <a:sym typeface="Helvetica Neue"/>
              </a:rPr>
              <a:t>Competition can be:</a:t>
            </a:r>
            <a:endParaRPr sz="1400">
              <a:solidFill>
                <a:srgbClr val="000000"/>
              </a:solidFill>
              <a:latin typeface="Helvetica Neue"/>
              <a:ea typeface="Helvetica Neue"/>
              <a:cs typeface="Helvetica Neue"/>
              <a:sym typeface="Helvetica Neue"/>
            </a:endParaRPr>
          </a:p>
          <a:p>
            <a:pPr indent="-317500" lvl="0" marL="457200" rtl="0" algn="l">
              <a:lnSpc>
                <a:spcPct val="150000"/>
              </a:lnSpc>
              <a:spcBef>
                <a:spcPts val="1600"/>
              </a:spcBef>
              <a:spcAft>
                <a:spcPts val="0"/>
              </a:spcAft>
              <a:buClr>
                <a:srgbClr val="000000"/>
              </a:buClr>
              <a:buSzPts val="1400"/>
              <a:buFont typeface="Helvetica Neue"/>
              <a:buChar char="●"/>
            </a:pPr>
            <a:r>
              <a:rPr lang="en" sz="1400">
                <a:solidFill>
                  <a:srgbClr val="000000"/>
                </a:solidFill>
                <a:latin typeface="Helvetica Neue"/>
                <a:ea typeface="Helvetica Neue"/>
                <a:cs typeface="Helvetica Neue"/>
                <a:sym typeface="Helvetica Neue"/>
              </a:rPr>
              <a:t>Direct or Indirect</a:t>
            </a:r>
            <a:endParaRPr sz="1400">
              <a:solidFill>
                <a:srgbClr val="000000"/>
              </a:solidFill>
              <a:latin typeface="Helvetica Neue"/>
              <a:ea typeface="Helvetica Neue"/>
              <a:cs typeface="Helvetica Neue"/>
              <a:sym typeface="Helvetica Neue"/>
            </a:endParaRPr>
          </a:p>
          <a:p>
            <a:pPr indent="-317500" lvl="0" marL="457200" rtl="0" algn="l">
              <a:lnSpc>
                <a:spcPct val="150000"/>
              </a:lnSpc>
              <a:spcBef>
                <a:spcPts val="0"/>
              </a:spcBef>
              <a:spcAft>
                <a:spcPts val="0"/>
              </a:spcAft>
              <a:buClr>
                <a:srgbClr val="000000"/>
              </a:buClr>
              <a:buSzPts val="1400"/>
              <a:buFont typeface="Helvetica Neue"/>
              <a:buChar char="●"/>
            </a:pPr>
            <a:r>
              <a:rPr lang="en" sz="1400">
                <a:solidFill>
                  <a:srgbClr val="000000"/>
                </a:solidFill>
                <a:latin typeface="Helvetica Neue"/>
                <a:ea typeface="Helvetica Neue"/>
                <a:cs typeface="Helvetica Neue"/>
                <a:sym typeface="Helvetica Neue"/>
              </a:rPr>
              <a:t>Local or Global</a:t>
            </a:r>
            <a:endParaRPr sz="1400">
              <a:solidFill>
                <a:srgbClr val="000000"/>
              </a:solidFill>
              <a:latin typeface="Helvetica Neue"/>
              <a:ea typeface="Helvetica Neue"/>
              <a:cs typeface="Helvetica Neue"/>
              <a:sym typeface="Helvetica Neue"/>
            </a:endParaRPr>
          </a:p>
          <a:p>
            <a:pPr indent="-317500" lvl="0" marL="457200" rtl="0" algn="l">
              <a:lnSpc>
                <a:spcPct val="150000"/>
              </a:lnSpc>
              <a:spcBef>
                <a:spcPts val="0"/>
              </a:spcBef>
              <a:spcAft>
                <a:spcPts val="0"/>
              </a:spcAft>
              <a:buClr>
                <a:srgbClr val="000000"/>
              </a:buClr>
              <a:buSzPts val="1400"/>
              <a:buFont typeface="Helvetica Neue"/>
              <a:buChar char="●"/>
            </a:pPr>
            <a:r>
              <a:rPr lang="en" sz="1400">
                <a:solidFill>
                  <a:srgbClr val="000000"/>
                </a:solidFill>
                <a:latin typeface="Helvetica Neue"/>
                <a:ea typeface="Helvetica Neue"/>
                <a:cs typeface="Helvetica Neue"/>
                <a:sym typeface="Helvetica Neue"/>
              </a:rPr>
              <a:t>Online or Offline </a:t>
            </a:r>
            <a:endParaRPr sz="1400">
              <a:solidFill>
                <a:srgbClr val="000000"/>
              </a:solidFill>
              <a:latin typeface="Helvetica Neue"/>
              <a:ea typeface="Helvetica Neue"/>
              <a:cs typeface="Helvetica Neue"/>
              <a:sym typeface="Helvetica Neue"/>
            </a:endParaRPr>
          </a:p>
          <a:p>
            <a:pPr indent="0" lvl="0" marL="457200" rtl="0" algn="l">
              <a:lnSpc>
                <a:spcPct val="150000"/>
              </a:lnSpc>
              <a:spcBef>
                <a:spcPts val="1600"/>
              </a:spcBef>
              <a:spcAft>
                <a:spcPts val="0"/>
              </a:spcAft>
              <a:buSzPts val="1600"/>
              <a:buNone/>
            </a:pPr>
            <a:r>
              <a:t/>
            </a:r>
            <a:endParaRPr sz="1400">
              <a:latin typeface="Helvetica Neue"/>
              <a:ea typeface="Helvetica Neue"/>
              <a:cs typeface="Helvetica Neue"/>
              <a:sym typeface="Helvetica Neue"/>
            </a:endParaRPr>
          </a:p>
          <a:p>
            <a:pPr indent="0" lvl="0" marL="0" rtl="0" algn="l">
              <a:lnSpc>
                <a:spcPct val="115000"/>
              </a:lnSpc>
              <a:spcBef>
                <a:spcPts val="1600"/>
              </a:spcBef>
              <a:spcAft>
                <a:spcPts val="0"/>
              </a:spcAft>
              <a:buSzPts val="1600"/>
              <a:buNone/>
            </a:pPr>
            <a:r>
              <a:t/>
            </a:r>
            <a:endParaRPr b="1" sz="1800">
              <a:solidFill>
                <a:srgbClr val="CD1E18"/>
              </a:solidFill>
              <a:latin typeface="Helvetica Neue"/>
              <a:ea typeface="Helvetica Neue"/>
              <a:cs typeface="Helvetica Neue"/>
              <a:sym typeface="Helvetica Neue"/>
            </a:endParaRPr>
          </a:p>
          <a:p>
            <a:pPr indent="0" lvl="0" marL="0" rtl="0" algn="l">
              <a:lnSpc>
                <a:spcPct val="115000"/>
              </a:lnSpc>
              <a:spcBef>
                <a:spcPts val="1600"/>
              </a:spcBef>
              <a:spcAft>
                <a:spcPts val="0"/>
              </a:spcAft>
              <a:buSzPts val="1600"/>
              <a:buNone/>
            </a:pPr>
            <a:r>
              <a:t/>
            </a:r>
            <a:endParaRPr b="1" sz="1800">
              <a:solidFill>
                <a:srgbClr val="CD1E18"/>
              </a:solidFill>
              <a:latin typeface="Helvetica Neue"/>
              <a:ea typeface="Helvetica Neue"/>
              <a:cs typeface="Helvetica Neue"/>
              <a:sym typeface="Helvetica Neue"/>
            </a:endParaRPr>
          </a:p>
          <a:p>
            <a:pPr indent="0" lvl="0" marL="0" rtl="0" algn="l">
              <a:lnSpc>
                <a:spcPct val="115000"/>
              </a:lnSpc>
              <a:spcBef>
                <a:spcPts val="1600"/>
              </a:spcBef>
              <a:spcAft>
                <a:spcPts val="1600"/>
              </a:spcAft>
              <a:buSzPts val="1600"/>
              <a:buNone/>
            </a:pPr>
            <a:r>
              <a:t/>
            </a:r>
            <a:endParaRPr sz="1200">
              <a:latin typeface="Helvetica Neue"/>
              <a:ea typeface="Helvetica Neue"/>
              <a:cs typeface="Helvetica Neue"/>
              <a:sym typeface="Helvetica Neue"/>
            </a:endParaRPr>
          </a:p>
        </p:txBody>
      </p:sp>
      <p:pic>
        <p:nvPicPr>
          <p:cNvPr id="519" name="Google Shape;519;p10" title="LL Green logo - white.png"/>
          <p:cNvPicPr preferRelativeResize="0"/>
          <p:nvPr/>
        </p:nvPicPr>
        <p:blipFill>
          <a:blip r:embed="rId3">
            <a:alphaModFix/>
          </a:blip>
          <a:stretch>
            <a:fillRect/>
          </a:stretch>
        </p:blipFill>
        <p:spPr>
          <a:xfrm>
            <a:off x="7162800" y="-382425"/>
            <a:ext cx="1981201" cy="1981201"/>
          </a:xfrm>
          <a:prstGeom prst="rect">
            <a:avLst/>
          </a:prstGeom>
          <a:noFill/>
          <a:ln>
            <a:noFill/>
          </a:ln>
        </p:spPr>
      </p:pic>
      <p:sp>
        <p:nvSpPr>
          <p:cNvPr id="520" name="Google Shape;520;p10"/>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1" name="Google Shape;521;p10"/>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chemeClr val="lt1"/>
                </a:solidFill>
                <a:latin typeface="Helvetica Neue"/>
                <a:ea typeface="Helvetica Neue"/>
                <a:cs typeface="Helvetica Neue"/>
                <a:sym typeface="Helvetica Neue"/>
              </a:rPr>
              <a:t>Launch League Green</a:t>
            </a:r>
            <a:endParaRPr b="1" sz="1000">
              <a:solidFill>
                <a:schemeClr val="lt1"/>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1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27" name="Google Shape;527;p11"/>
          <p:cNvSpPr txBox="1"/>
          <p:nvPr>
            <p:ph type="title"/>
          </p:nvPr>
        </p:nvSpPr>
        <p:spPr>
          <a:xfrm>
            <a:off x="841000" y="71262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latin typeface="Helvetica Neue"/>
                <a:ea typeface="Helvetica Neue"/>
                <a:cs typeface="Helvetica Neue"/>
                <a:sym typeface="Helvetica Neue"/>
              </a:rPr>
              <a:t>Competition</a:t>
            </a:r>
            <a:endParaRPr sz="3000">
              <a:solidFill>
                <a:srgbClr val="000000"/>
              </a:solidFill>
              <a:latin typeface="Helvetica Neue"/>
              <a:ea typeface="Helvetica Neue"/>
              <a:cs typeface="Helvetica Neue"/>
              <a:sym typeface="Helvetica Neue"/>
            </a:endParaRPr>
          </a:p>
        </p:txBody>
      </p:sp>
      <p:sp>
        <p:nvSpPr>
          <p:cNvPr id="528" name="Google Shape;528;p11"/>
          <p:cNvSpPr txBox="1"/>
          <p:nvPr>
            <p:ph idx="1" type="body"/>
          </p:nvPr>
        </p:nvSpPr>
        <p:spPr>
          <a:xfrm>
            <a:off x="841000" y="1493375"/>
            <a:ext cx="6441900" cy="19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rPr b="1" lang="en" sz="1800">
                <a:solidFill>
                  <a:srgbClr val="CD1E18"/>
                </a:solidFill>
                <a:latin typeface="Helvetica Neue"/>
                <a:ea typeface="Helvetica Neue"/>
                <a:cs typeface="Helvetica Neue"/>
                <a:sym typeface="Helvetica Neue"/>
              </a:rPr>
              <a:t>You can better understand and rank your competitors using a table. </a:t>
            </a:r>
            <a:endParaRPr b="1" sz="1800">
              <a:solidFill>
                <a:srgbClr val="CD1E18"/>
              </a:solidFill>
              <a:latin typeface="Helvetica Neue"/>
              <a:ea typeface="Helvetica Neue"/>
              <a:cs typeface="Helvetica Neue"/>
              <a:sym typeface="Helvetica Neue"/>
            </a:endParaRPr>
          </a:p>
          <a:p>
            <a:pPr indent="0" lvl="0" marL="0" rtl="0" algn="l">
              <a:lnSpc>
                <a:spcPct val="115000"/>
              </a:lnSpc>
              <a:spcBef>
                <a:spcPts val="1600"/>
              </a:spcBef>
              <a:spcAft>
                <a:spcPts val="0"/>
              </a:spcAft>
              <a:buSzPts val="1600"/>
              <a:buNone/>
            </a:pPr>
            <a:r>
              <a:rPr lang="en" sz="1400">
                <a:solidFill>
                  <a:srgbClr val="000000"/>
                </a:solidFill>
                <a:latin typeface="Helvetica Neue"/>
                <a:ea typeface="Helvetica Neue"/>
                <a:cs typeface="Helvetica Neue"/>
                <a:sym typeface="Helvetica Neue"/>
              </a:rPr>
              <a:t>This also allows you to understand your competitive advantage! This should be aligned to the value you create for customers. </a:t>
            </a:r>
            <a:endParaRPr sz="1400">
              <a:solidFill>
                <a:srgbClr val="000000"/>
              </a:solidFill>
              <a:latin typeface="Helvetica Neue"/>
              <a:ea typeface="Helvetica Neue"/>
              <a:cs typeface="Helvetica Neue"/>
              <a:sym typeface="Helvetica Neue"/>
            </a:endParaRPr>
          </a:p>
          <a:p>
            <a:pPr indent="0" lvl="0" marL="0" rtl="0" algn="l">
              <a:lnSpc>
                <a:spcPct val="115000"/>
              </a:lnSpc>
              <a:spcBef>
                <a:spcPts val="1600"/>
              </a:spcBef>
              <a:spcAft>
                <a:spcPts val="0"/>
              </a:spcAft>
              <a:buSzPts val="1600"/>
              <a:buNone/>
            </a:pPr>
            <a:r>
              <a:t/>
            </a:r>
            <a:endParaRPr b="1" sz="1800">
              <a:solidFill>
                <a:srgbClr val="CD1E18"/>
              </a:solidFill>
              <a:latin typeface="Helvetica Neue"/>
              <a:ea typeface="Helvetica Neue"/>
              <a:cs typeface="Helvetica Neue"/>
              <a:sym typeface="Helvetica Neue"/>
            </a:endParaRPr>
          </a:p>
          <a:p>
            <a:pPr indent="0" lvl="0" marL="0" rtl="0" algn="l">
              <a:lnSpc>
                <a:spcPct val="115000"/>
              </a:lnSpc>
              <a:spcBef>
                <a:spcPts val="1600"/>
              </a:spcBef>
              <a:spcAft>
                <a:spcPts val="0"/>
              </a:spcAft>
              <a:buSzPts val="1600"/>
              <a:buNone/>
            </a:pPr>
            <a:r>
              <a:t/>
            </a:r>
            <a:endParaRPr b="1" sz="1800">
              <a:solidFill>
                <a:srgbClr val="CD1E18"/>
              </a:solidFill>
              <a:latin typeface="Helvetica Neue"/>
              <a:ea typeface="Helvetica Neue"/>
              <a:cs typeface="Helvetica Neue"/>
              <a:sym typeface="Helvetica Neue"/>
            </a:endParaRPr>
          </a:p>
          <a:p>
            <a:pPr indent="0" lvl="0" marL="0" rtl="0" algn="l">
              <a:lnSpc>
                <a:spcPct val="115000"/>
              </a:lnSpc>
              <a:spcBef>
                <a:spcPts val="1600"/>
              </a:spcBef>
              <a:spcAft>
                <a:spcPts val="1600"/>
              </a:spcAft>
              <a:buSzPts val="1600"/>
              <a:buNone/>
            </a:pPr>
            <a:r>
              <a:t/>
            </a:r>
            <a:endParaRPr sz="1200">
              <a:latin typeface="Helvetica Neue"/>
              <a:ea typeface="Helvetica Neue"/>
              <a:cs typeface="Helvetica Neue"/>
              <a:sym typeface="Helvetica Neue"/>
            </a:endParaRPr>
          </a:p>
        </p:txBody>
      </p:sp>
      <p:pic>
        <p:nvPicPr>
          <p:cNvPr id="529" name="Google Shape;529;p11" title="LL Green logo - white.png"/>
          <p:cNvPicPr preferRelativeResize="0"/>
          <p:nvPr/>
        </p:nvPicPr>
        <p:blipFill>
          <a:blip r:embed="rId3">
            <a:alphaModFix/>
          </a:blip>
          <a:stretch>
            <a:fillRect/>
          </a:stretch>
        </p:blipFill>
        <p:spPr>
          <a:xfrm>
            <a:off x="7162800" y="-382425"/>
            <a:ext cx="1981201" cy="1981201"/>
          </a:xfrm>
          <a:prstGeom prst="rect">
            <a:avLst/>
          </a:prstGeom>
          <a:noFill/>
          <a:ln>
            <a:noFill/>
          </a:ln>
        </p:spPr>
      </p:pic>
      <p:sp>
        <p:nvSpPr>
          <p:cNvPr id="530" name="Google Shape;530;p11"/>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1" name="Google Shape;531;p11"/>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chemeClr val="lt1"/>
                </a:solidFill>
                <a:latin typeface="Helvetica Neue"/>
                <a:ea typeface="Helvetica Neue"/>
                <a:cs typeface="Helvetica Neue"/>
                <a:sym typeface="Helvetica Neue"/>
              </a:rPr>
              <a:t>Launch League Green</a:t>
            </a:r>
            <a:endParaRPr b="1" sz="1000">
              <a:solidFill>
                <a:schemeClr val="lt1"/>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535" name="Shape 535"/>
        <p:cNvGrpSpPr/>
        <p:nvPr/>
      </p:nvGrpSpPr>
      <p:grpSpPr>
        <a:xfrm>
          <a:off x="0" y="0"/>
          <a:ext cx="0" cy="0"/>
          <a:chOff x="0" y="0"/>
          <a:chExt cx="0" cy="0"/>
        </a:xfrm>
      </p:grpSpPr>
      <p:sp>
        <p:nvSpPr>
          <p:cNvPr id="536" name="Google Shape;536;p12"/>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37" name="Google Shape;537;p12"/>
          <p:cNvSpPr txBox="1"/>
          <p:nvPr>
            <p:ph type="title"/>
          </p:nvPr>
        </p:nvSpPr>
        <p:spPr>
          <a:xfrm>
            <a:off x="841000" y="71262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latin typeface="Helvetica Neue"/>
                <a:ea typeface="Helvetica Neue"/>
                <a:cs typeface="Helvetica Neue"/>
                <a:sym typeface="Helvetica Neue"/>
              </a:rPr>
              <a:t>Competition</a:t>
            </a:r>
            <a:endParaRPr sz="3000">
              <a:solidFill>
                <a:srgbClr val="000000"/>
              </a:solidFill>
              <a:latin typeface="Helvetica Neue"/>
              <a:ea typeface="Helvetica Neue"/>
              <a:cs typeface="Helvetica Neue"/>
              <a:sym typeface="Helvetica Neue"/>
            </a:endParaRPr>
          </a:p>
        </p:txBody>
      </p:sp>
      <p:sp>
        <p:nvSpPr>
          <p:cNvPr id="538" name="Google Shape;538;p12"/>
          <p:cNvSpPr txBox="1"/>
          <p:nvPr/>
        </p:nvSpPr>
        <p:spPr>
          <a:xfrm>
            <a:off x="841000" y="1606450"/>
            <a:ext cx="6104700" cy="1670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lang="en">
                <a:solidFill>
                  <a:srgbClr val="CD1E18"/>
                </a:solidFill>
                <a:latin typeface="Helvetica Neue"/>
                <a:ea typeface="Helvetica Neue"/>
                <a:cs typeface="Helvetica Neue"/>
                <a:sym typeface="Helvetica Neue"/>
              </a:rPr>
              <a:t>Amaizing Briquettes competes against traditional sources of fire (such as  wood, coal, paraffin, and gas), as well as eco-friendly alternatives (such as briquettes made of other waste materials). One could also argue that they compete against electricity for cooking - if electricity is more affordable, reliable, and easily available, then households may use less fire to cook.</a:t>
            </a:r>
            <a:endParaRPr>
              <a:solidFill>
                <a:srgbClr val="CD1E18"/>
              </a:solidFill>
              <a:latin typeface="Helvetica Neue"/>
              <a:ea typeface="Helvetica Neue"/>
              <a:cs typeface="Helvetica Neue"/>
              <a:sym typeface="Helvetica Neue"/>
            </a:endParaRPr>
          </a:p>
          <a:p>
            <a:pPr indent="0" lvl="0" marL="0" marR="0" rtl="0" algn="l">
              <a:lnSpc>
                <a:spcPct val="115000"/>
              </a:lnSpc>
              <a:spcBef>
                <a:spcPts val="1600"/>
              </a:spcBef>
              <a:spcAft>
                <a:spcPts val="1600"/>
              </a:spcAft>
              <a:buClr>
                <a:srgbClr val="000000"/>
              </a:buClr>
              <a:buSzPts val="1400"/>
              <a:buFont typeface="Arial"/>
              <a:buNone/>
            </a:pPr>
            <a:r>
              <a:t/>
            </a:r>
            <a:endParaRPr>
              <a:solidFill>
                <a:srgbClr val="CD1E18"/>
              </a:solidFill>
              <a:latin typeface="Helvetica Neue"/>
              <a:ea typeface="Helvetica Neue"/>
              <a:cs typeface="Helvetica Neue"/>
              <a:sym typeface="Helvetica Neue"/>
            </a:endParaRPr>
          </a:p>
        </p:txBody>
      </p:sp>
      <p:pic>
        <p:nvPicPr>
          <p:cNvPr id="539" name="Google Shape;539;p12" title="LL Green logo - white.png"/>
          <p:cNvPicPr preferRelativeResize="0"/>
          <p:nvPr/>
        </p:nvPicPr>
        <p:blipFill>
          <a:blip r:embed="rId3">
            <a:alphaModFix/>
          </a:blip>
          <a:stretch>
            <a:fillRect/>
          </a:stretch>
        </p:blipFill>
        <p:spPr>
          <a:xfrm>
            <a:off x="7162800" y="-382425"/>
            <a:ext cx="1981201" cy="1981201"/>
          </a:xfrm>
          <a:prstGeom prst="rect">
            <a:avLst/>
          </a:prstGeom>
          <a:noFill/>
          <a:ln>
            <a:noFill/>
          </a:ln>
        </p:spPr>
      </p:pic>
      <p:sp>
        <p:nvSpPr>
          <p:cNvPr id="540" name="Google Shape;540;p12"/>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1" name="Google Shape;541;p12"/>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chemeClr val="lt1"/>
                </a:solidFill>
                <a:latin typeface="Helvetica Neue"/>
                <a:ea typeface="Helvetica Neue"/>
                <a:cs typeface="Helvetica Neue"/>
                <a:sym typeface="Helvetica Neue"/>
              </a:rPr>
              <a:t>Launch League Green</a:t>
            </a:r>
            <a:endParaRPr b="1" sz="1000">
              <a:solidFill>
                <a:schemeClr val="lt1"/>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545" name="Shape 545"/>
        <p:cNvGrpSpPr/>
        <p:nvPr/>
      </p:nvGrpSpPr>
      <p:grpSpPr>
        <a:xfrm>
          <a:off x="0" y="0"/>
          <a:ext cx="0" cy="0"/>
          <a:chOff x="0" y="0"/>
          <a:chExt cx="0" cy="0"/>
        </a:xfrm>
      </p:grpSpPr>
      <p:sp>
        <p:nvSpPr>
          <p:cNvPr id="546" name="Google Shape;546;g34e1f04da6b_0_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47" name="Google Shape;547;g34e1f04da6b_0_0"/>
          <p:cNvSpPr txBox="1"/>
          <p:nvPr>
            <p:ph type="title"/>
          </p:nvPr>
        </p:nvSpPr>
        <p:spPr>
          <a:xfrm>
            <a:off x="612400" y="636425"/>
            <a:ext cx="6142800" cy="4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latin typeface="Helvetica Neue"/>
                <a:ea typeface="Helvetica Neue"/>
                <a:cs typeface="Helvetica Neue"/>
                <a:sym typeface="Helvetica Neue"/>
              </a:rPr>
              <a:t>Dispelling the myth of green luxury</a:t>
            </a:r>
            <a:endParaRPr sz="3000">
              <a:latin typeface="Helvetica Neue"/>
              <a:ea typeface="Helvetica Neue"/>
              <a:cs typeface="Helvetica Neue"/>
              <a:sym typeface="Helvetica Neue"/>
            </a:endParaRPr>
          </a:p>
          <a:p>
            <a:pPr indent="0" lvl="0" marL="0" rtl="0" algn="l">
              <a:lnSpc>
                <a:spcPct val="100000"/>
              </a:lnSpc>
              <a:spcBef>
                <a:spcPts val="0"/>
              </a:spcBef>
              <a:spcAft>
                <a:spcPts val="0"/>
              </a:spcAft>
              <a:buSzPts val="2800"/>
              <a:buNone/>
            </a:pPr>
            <a:r>
              <a:t/>
            </a:r>
            <a:endParaRPr sz="3000">
              <a:solidFill>
                <a:srgbClr val="000000"/>
              </a:solidFill>
              <a:latin typeface="Helvetica Neue"/>
              <a:ea typeface="Helvetica Neue"/>
              <a:cs typeface="Helvetica Neue"/>
              <a:sym typeface="Helvetica Neue"/>
            </a:endParaRPr>
          </a:p>
        </p:txBody>
      </p:sp>
      <p:sp>
        <p:nvSpPr>
          <p:cNvPr id="548" name="Google Shape;548;g34e1f04da6b_0_0"/>
          <p:cNvSpPr txBox="1"/>
          <p:nvPr/>
        </p:nvSpPr>
        <p:spPr>
          <a:xfrm>
            <a:off x="631450" y="1443725"/>
            <a:ext cx="6104700" cy="1670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1" lang="en">
                <a:solidFill>
                  <a:schemeClr val="dk1"/>
                </a:solidFill>
                <a:latin typeface="Helvetica Neue"/>
                <a:ea typeface="Helvetica Neue"/>
                <a:cs typeface="Helvetica Neue"/>
                <a:sym typeface="Helvetica Neue"/>
              </a:rPr>
              <a:t>‘Sustainable’, ‘green’, ‘eco-friendly’,</a:t>
            </a:r>
            <a:r>
              <a:rPr lang="en">
                <a:solidFill>
                  <a:schemeClr val="dk1"/>
                </a:solidFill>
                <a:latin typeface="Helvetica Neue"/>
                <a:ea typeface="Helvetica Neue"/>
                <a:cs typeface="Helvetica Neue"/>
                <a:sym typeface="Helvetica Neue"/>
              </a:rPr>
              <a:t> and </a:t>
            </a:r>
            <a:r>
              <a:rPr b="1" lang="en">
                <a:solidFill>
                  <a:schemeClr val="dk1"/>
                </a:solidFill>
                <a:latin typeface="Helvetica Neue"/>
                <a:ea typeface="Helvetica Neue"/>
                <a:cs typeface="Helvetica Neue"/>
                <a:sym typeface="Helvetica Neue"/>
              </a:rPr>
              <a:t>‘healthy’</a:t>
            </a:r>
            <a:r>
              <a:rPr lang="en">
                <a:solidFill>
                  <a:schemeClr val="dk1"/>
                </a:solidFill>
                <a:latin typeface="Helvetica Neue"/>
                <a:ea typeface="Helvetica Neue"/>
                <a:cs typeface="Helvetica Neue"/>
                <a:sym typeface="Helvetica Neue"/>
              </a:rPr>
              <a:t> are marketed as </a:t>
            </a:r>
            <a:r>
              <a:rPr b="1" lang="en">
                <a:solidFill>
                  <a:schemeClr val="dk1"/>
                </a:solidFill>
                <a:latin typeface="Helvetica Neue"/>
                <a:ea typeface="Helvetica Neue"/>
                <a:cs typeface="Helvetica Neue"/>
                <a:sym typeface="Helvetica Neue"/>
              </a:rPr>
              <a:t>luxury. </a:t>
            </a:r>
            <a:r>
              <a:rPr lang="en">
                <a:solidFill>
                  <a:schemeClr val="dk1"/>
                </a:solidFill>
                <a:latin typeface="Helvetica Neue"/>
                <a:ea typeface="Helvetica Neue"/>
                <a:cs typeface="Helvetica Neue"/>
                <a:sym typeface="Helvetica Neue"/>
              </a:rPr>
              <a:t>This suggests that it is </a:t>
            </a:r>
            <a:r>
              <a:rPr b="1" lang="en">
                <a:solidFill>
                  <a:schemeClr val="dk1"/>
                </a:solidFill>
                <a:latin typeface="Helvetica Neue"/>
                <a:ea typeface="Helvetica Neue"/>
                <a:cs typeface="Helvetica Neue"/>
                <a:sym typeface="Helvetica Neue"/>
              </a:rPr>
              <a:t>more expensive </a:t>
            </a:r>
            <a:r>
              <a:rPr lang="en">
                <a:solidFill>
                  <a:schemeClr val="dk1"/>
                </a:solidFill>
                <a:latin typeface="Helvetica Neue"/>
                <a:ea typeface="Helvetica Neue"/>
                <a:cs typeface="Helvetica Neue"/>
                <a:sym typeface="Helvetica Neue"/>
              </a:rPr>
              <a:t>and </a:t>
            </a:r>
            <a:r>
              <a:rPr b="1" lang="en">
                <a:solidFill>
                  <a:schemeClr val="dk1"/>
                </a:solidFill>
                <a:latin typeface="Helvetica Neue"/>
                <a:ea typeface="Helvetica Neue"/>
                <a:cs typeface="Helvetica Neue"/>
                <a:sym typeface="Helvetica Neue"/>
              </a:rPr>
              <a:t>harder to access.</a:t>
            </a:r>
            <a:endParaRPr b="1">
              <a:solidFill>
                <a:schemeClr val="dk1"/>
              </a:solidFill>
              <a:latin typeface="Helvetica Neue"/>
              <a:ea typeface="Helvetica Neue"/>
              <a:cs typeface="Helvetica Neue"/>
              <a:sym typeface="Helvetica Neue"/>
            </a:endParaRPr>
          </a:p>
          <a:p>
            <a:pPr indent="0" lvl="0" marL="0" marR="0" rtl="0" algn="l">
              <a:lnSpc>
                <a:spcPct val="115000"/>
              </a:lnSpc>
              <a:spcBef>
                <a:spcPts val="1600"/>
              </a:spcBef>
              <a:spcAft>
                <a:spcPts val="0"/>
              </a:spcAft>
              <a:buClr>
                <a:srgbClr val="000000"/>
              </a:buClr>
              <a:buSzPts val="1400"/>
              <a:buFont typeface="Arial"/>
              <a:buNone/>
            </a:pPr>
            <a:r>
              <a:rPr lang="en">
                <a:solidFill>
                  <a:schemeClr val="dk1"/>
                </a:solidFill>
                <a:latin typeface="Helvetica Neue"/>
                <a:ea typeface="Helvetica Neue"/>
                <a:cs typeface="Helvetica Neue"/>
                <a:sym typeface="Helvetica Neue"/>
              </a:rPr>
              <a:t>Some people also criticise sustainable products for being of </a:t>
            </a:r>
            <a:r>
              <a:rPr b="1" lang="en">
                <a:solidFill>
                  <a:schemeClr val="dk1"/>
                </a:solidFill>
                <a:latin typeface="Helvetica Neue"/>
                <a:ea typeface="Helvetica Neue"/>
                <a:cs typeface="Helvetica Neue"/>
                <a:sym typeface="Helvetica Neue"/>
              </a:rPr>
              <a:t>lower quality.</a:t>
            </a:r>
            <a:endParaRPr b="1">
              <a:solidFill>
                <a:schemeClr val="dk1"/>
              </a:solidFill>
              <a:latin typeface="Helvetica Neue"/>
              <a:ea typeface="Helvetica Neue"/>
              <a:cs typeface="Helvetica Neue"/>
              <a:sym typeface="Helvetica Neue"/>
            </a:endParaRPr>
          </a:p>
          <a:p>
            <a:pPr indent="0" lvl="0" marL="0" marR="0" rtl="0" algn="l">
              <a:lnSpc>
                <a:spcPct val="115000"/>
              </a:lnSpc>
              <a:spcBef>
                <a:spcPts val="1600"/>
              </a:spcBef>
              <a:spcAft>
                <a:spcPts val="0"/>
              </a:spcAft>
              <a:buClr>
                <a:srgbClr val="000000"/>
              </a:buClr>
              <a:buSzPts val="1400"/>
              <a:buFont typeface="Arial"/>
              <a:buNone/>
            </a:pPr>
            <a:r>
              <a:rPr lang="en">
                <a:solidFill>
                  <a:schemeClr val="dk1"/>
                </a:solidFill>
                <a:latin typeface="Helvetica Neue"/>
                <a:ea typeface="Helvetica Neue"/>
                <a:cs typeface="Helvetica Neue"/>
                <a:sym typeface="Helvetica Neue"/>
              </a:rPr>
              <a:t>However, many sustainable and healthy products are not necessarily more expensive, inaccessible, or lower quality than their unsustainable alternatives.</a:t>
            </a:r>
            <a:endParaRPr>
              <a:solidFill>
                <a:schemeClr val="dk1"/>
              </a:solidFill>
              <a:latin typeface="Helvetica Neue"/>
              <a:ea typeface="Helvetica Neue"/>
              <a:cs typeface="Helvetica Neue"/>
              <a:sym typeface="Helvetica Neue"/>
            </a:endParaRPr>
          </a:p>
          <a:p>
            <a:pPr indent="0" lvl="0" marL="0" marR="0" rtl="0" algn="l">
              <a:lnSpc>
                <a:spcPct val="115000"/>
              </a:lnSpc>
              <a:spcBef>
                <a:spcPts val="1600"/>
              </a:spcBef>
              <a:spcAft>
                <a:spcPts val="0"/>
              </a:spcAft>
              <a:buClr>
                <a:srgbClr val="000000"/>
              </a:buClr>
              <a:buSzPts val="1400"/>
              <a:buFont typeface="Arial"/>
              <a:buNone/>
            </a:pPr>
            <a:r>
              <a:rPr lang="en">
                <a:solidFill>
                  <a:schemeClr val="dk1"/>
                </a:solidFill>
                <a:latin typeface="Helvetica Neue"/>
                <a:ea typeface="Helvetica Neue"/>
                <a:cs typeface="Helvetica Neue"/>
                <a:sym typeface="Helvetica Neue"/>
              </a:rPr>
              <a:t>Amaizing Briquettes, for example, is cheaper to produce because it takes waste that would otherwise be thrown away or used for feed.</a:t>
            </a:r>
            <a:endParaRPr>
              <a:solidFill>
                <a:schemeClr val="dk1"/>
              </a:solidFill>
              <a:latin typeface="Helvetica Neue"/>
              <a:ea typeface="Helvetica Neue"/>
              <a:cs typeface="Helvetica Neue"/>
              <a:sym typeface="Helvetica Neue"/>
            </a:endParaRPr>
          </a:p>
          <a:p>
            <a:pPr indent="0" lvl="0" marL="0" marR="0" rtl="0" algn="l">
              <a:lnSpc>
                <a:spcPct val="115000"/>
              </a:lnSpc>
              <a:spcBef>
                <a:spcPts val="1600"/>
              </a:spcBef>
              <a:spcAft>
                <a:spcPts val="1600"/>
              </a:spcAft>
              <a:buClr>
                <a:srgbClr val="000000"/>
              </a:buClr>
              <a:buSzPts val="1400"/>
              <a:buFont typeface="Arial"/>
              <a:buNone/>
            </a:pPr>
            <a:r>
              <a:t/>
            </a:r>
            <a:endParaRPr>
              <a:solidFill>
                <a:schemeClr val="dk1"/>
              </a:solidFill>
              <a:latin typeface="Helvetica Neue"/>
              <a:ea typeface="Helvetica Neue"/>
              <a:cs typeface="Helvetica Neue"/>
              <a:sym typeface="Helvetica Neue"/>
            </a:endParaRPr>
          </a:p>
        </p:txBody>
      </p:sp>
      <p:pic>
        <p:nvPicPr>
          <p:cNvPr id="549" name="Google Shape;549;g34e1f04da6b_0_0" title="LL Green logo - white.png"/>
          <p:cNvPicPr preferRelativeResize="0"/>
          <p:nvPr/>
        </p:nvPicPr>
        <p:blipFill>
          <a:blip r:embed="rId3">
            <a:alphaModFix/>
          </a:blip>
          <a:stretch>
            <a:fillRect/>
          </a:stretch>
        </p:blipFill>
        <p:spPr>
          <a:xfrm>
            <a:off x="7162800" y="-382425"/>
            <a:ext cx="1981201" cy="1981201"/>
          </a:xfrm>
          <a:prstGeom prst="rect">
            <a:avLst/>
          </a:prstGeom>
          <a:noFill/>
          <a:ln>
            <a:noFill/>
          </a:ln>
        </p:spPr>
      </p:pic>
      <p:sp>
        <p:nvSpPr>
          <p:cNvPr id="550" name="Google Shape;550;g34e1f04da6b_0_0"/>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1" name="Google Shape;551;g34e1f04da6b_0_0"/>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chemeClr val="lt1"/>
                </a:solidFill>
                <a:latin typeface="Helvetica Neue"/>
                <a:ea typeface="Helvetica Neue"/>
                <a:cs typeface="Helvetica Neue"/>
                <a:sym typeface="Helvetica Neue"/>
              </a:rPr>
              <a:t>Launch League Green</a:t>
            </a:r>
            <a:endParaRPr b="1" sz="1000">
              <a:solidFill>
                <a:schemeClr val="lt1"/>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555" name="Shape 555"/>
        <p:cNvGrpSpPr/>
        <p:nvPr/>
      </p:nvGrpSpPr>
      <p:grpSpPr>
        <a:xfrm>
          <a:off x="0" y="0"/>
          <a:ext cx="0" cy="0"/>
          <a:chOff x="0" y="0"/>
          <a:chExt cx="0" cy="0"/>
        </a:xfrm>
      </p:grpSpPr>
      <p:sp>
        <p:nvSpPr>
          <p:cNvPr id="556" name="Google Shape;556;g34e1f04da6b_0_1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57" name="Google Shape;557;g34e1f04da6b_0_14"/>
          <p:cNvSpPr txBox="1"/>
          <p:nvPr>
            <p:ph type="title"/>
          </p:nvPr>
        </p:nvSpPr>
        <p:spPr>
          <a:xfrm>
            <a:off x="612400" y="712625"/>
            <a:ext cx="6142800" cy="4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sz="3000">
                <a:latin typeface="Helvetica Neue"/>
                <a:ea typeface="Helvetica Neue"/>
                <a:cs typeface="Helvetica Neue"/>
                <a:sym typeface="Helvetica Neue"/>
              </a:rPr>
              <a:t>Why choose the green option?</a:t>
            </a:r>
            <a:endParaRPr sz="3000">
              <a:latin typeface="Helvetica Neue"/>
              <a:ea typeface="Helvetica Neue"/>
              <a:cs typeface="Helvetica Neue"/>
              <a:sym typeface="Helvetica Neue"/>
            </a:endParaRPr>
          </a:p>
          <a:p>
            <a:pPr indent="0" lvl="0" marL="0" rtl="0" algn="l">
              <a:spcBef>
                <a:spcPts val="0"/>
              </a:spcBef>
              <a:spcAft>
                <a:spcPts val="0"/>
              </a:spcAft>
              <a:buSzPts val="1100"/>
              <a:buNone/>
            </a:pPr>
            <a:r>
              <a:t/>
            </a:r>
            <a:endParaRPr sz="3000">
              <a:latin typeface="Helvetica Neue"/>
              <a:ea typeface="Helvetica Neue"/>
              <a:cs typeface="Helvetica Neue"/>
              <a:sym typeface="Helvetica Neue"/>
            </a:endParaRPr>
          </a:p>
          <a:p>
            <a:pPr indent="0" lvl="0" marL="0" rtl="0" algn="l">
              <a:lnSpc>
                <a:spcPct val="100000"/>
              </a:lnSpc>
              <a:spcBef>
                <a:spcPts val="0"/>
              </a:spcBef>
              <a:spcAft>
                <a:spcPts val="0"/>
              </a:spcAft>
              <a:buSzPts val="2800"/>
              <a:buNone/>
            </a:pPr>
            <a:r>
              <a:t/>
            </a:r>
            <a:endParaRPr sz="3000">
              <a:solidFill>
                <a:srgbClr val="000000"/>
              </a:solidFill>
              <a:latin typeface="Helvetica Neue"/>
              <a:ea typeface="Helvetica Neue"/>
              <a:cs typeface="Helvetica Neue"/>
              <a:sym typeface="Helvetica Neue"/>
            </a:endParaRPr>
          </a:p>
        </p:txBody>
      </p:sp>
      <p:sp>
        <p:nvSpPr>
          <p:cNvPr id="558" name="Google Shape;558;g34e1f04da6b_0_14"/>
          <p:cNvSpPr txBox="1"/>
          <p:nvPr/>
        </p:nvSpPr>
        <p:spPr>
          <a:xfrm>
            <a:off x="631450" y="1519925"/>
            <a:ext cx="6104700" cy="16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400"/>
              <a:buFont typeface="Arial"/>
              <a:buNone/>
            </a:pPr>
            <a:r>
              <a:rPr lang="en">
                <a:solidFill>
                  <a:schemeClr val="dk1"/>
                </a:solidFill>
                <a:latin typeface="Helvetica Neue"/>
                <a:ea typeface="Helvetica Neue"/>
                <a:cs typeface="Helvetica Neue"/>
                <a:sym typeface="Helvetica Neue"/>
              </a:rPr>
              <a:t>When marketing a product, try to focus on what makes it </a:t>
            </a:r>
            <a:r>
              <a:rPr b="1" lang="en">
                <a:solidFill>
                  <a:schemeClr val="dk1"/>
                </a:solidFill>
                <a:latin typeface="Helvetica Neue"/>
                <a:ea typeface="Helvetica Neue"/>
                <a:cs typeface="Helvetica Neue"/>
                <a:sym typeface="Helvetica Neue"/>
              </a:rPr>
              <a:t>cheaper</a:t>
            </a:r>
            <a:r>
              <a:rPr lang="en">
                <a:solidFill>
                  <a:schemeClr val="dk1"/>
                </a:solidFill>
                <a:latin typeface="Helvetica Neue"/>
                <a:ea typeface="Helvetica Neue"/>
                <a:cs typeface="Helvetica Neue"/>
                <a:sym typeface="Helvetica Neue"/>
              </a:rPr>
              <a:t>, </a:t>
            </a:r>
            <a:r>
              <a:rPr b="1" lang="en">
                <a:solidFill>
                  <a:schemeClr val="dk1"/>
                </a:solidFill>
                <a:latin typeface="Helvetica Neue"/>
                <a:ea typeface="Helvetica Neue"/>
                <a:cs typeface="Helvetica Neue"/>
                <a:sym typeface="Helvetica Neue"/>
              </a:rPr>
              <a:t>better</a:t>
            </a:r>
            <a:r>
              <a:rPr lang="en">
                <a:solidFill>
                  <a:schemeClr val="dk1"/>
                </a:solidFill>
                <a:latin typeface="Helvetica Neue"/>
                <a:ea typeface="Helvetica Neue"/>
                <a:cs typeface="Helvetica Neue"/>
                <a:sym typeface="Helvetica Neue"/>
              </a:rPr>
              <a:t>, and/or </a:t>
            </a:r>
            <a:r>
              <a:rPr b="1" lang="en">
                <a:solidFill>
                  <a:schemeClr val="dk1"/>
                </a:solidFill>
                <a:latin typeface="Helvetica Neue"/>
                <a:ea typeface="Helvetica Neue"/>
                <a:cs typeface="Helvetica Neue"/>
                <a:sym typeface="Helvetica Neue"/>
              </a:rPr>
              <a:t>quicker</a:t>
            </a:r>
            <a:r>
              <a:rPr lang="en">
                <a:solidFill>
                  <a:schemeClr val="dk1"/>
                </a:solidFill>
                <a:latin typeface="Helvetica Neue"/>
                <a:ea typeface="Helvetica Neue"/>
                <a:cs typeface="Helvetica Neue"/>
                <a:sym typeface="Helvetica Neue"/>
              </a:rPr>
              <a:t> to buy/use.</a:t>
            </a:r>
            <a:endParaRPr>
              <a:solidFill>
                <a:schemeClr val="dk1"/>
              </a:solidFill>
              <a:latin typeface="Helvetica Neue"/>
              <a:ea typeface="Helvetica Neue"/>
              <a:cs typeface="Helvetica Neue"/>
              <a:sym typeface="Helvetica Neue"/>
            </a:endParaRPr>
          </a:p>
          <a:p>
            <a:pPr indent="0" lvl="0" marL="0" rtl="0" algn="l">
              <a:lnSpc>
                <a:spcPct val="115000"/>
              </a:lnSpc>
              <a:spcBef>
                <a:spcPts val="1600"/>
              </a:spcBef>
              <a:spcAft>
                <a:spcPts val="0"/>
              </a:spcAft>
              <a:buClr>
                <a:schemeClr val="dk1"/>
              </a:buClr>
              <a:buSzPts val="1400"/>
              <a:buFont typeface="Arial"/>
              <a:buNone/>
            </a:pPr>
            <a:r>
              <a:rPr lang="en">
                <a:solidFill>
                  <a:schemeClr val="dk1"/>
                </a:solidFill>
                <a:latin typeface="Helvetica Neue"/>
                <a:ea typeface="Helvetica Neue"/>
                <a:cs typeface="Helvetica Neue"/>
                <a:sym typeface="Helvetica Neue"/>
              </a:rPr>
              <a:t>When communicating the benefits of a green product, bring the conversation down to the customer/user’s daily needs and concerns.</a:t>
            </a:r>
            <a:endParaRPr>
              <a:solidFill>
                <a:schemeClr val="dk1"/>
              </a:solidFill>
              <a:latin typeface="Helvetica Neue"/>
              <a:ea typeface="Helvetica Neue"/>
              <a:cs typeface="Helvetica Neue"/>
              <a:sym typeface="Helvetica Neue"/>
            </a:endParaRPr>
          </a:p>
          <a:p>
            <a:pPr indent="0" lvl="0" marL="0" rtl="0" algn="l">
              <a:lnSpc>
                <a:spcPct val="115000"/>
              </a:lnSpc>
              <a:spcBef>
                <a:spcPts val="1600"/>
              </a:spcBef>
              <a:spcAft>
                <a:spcPts val="1600"/>
              </a:spcAft>
              <a:buClr>
                <a:schemeClr val="dk1"/>
              </a:buClr>
              <a:buSzPts val="1400"/>
              <a:buFont typeface="Arial"/>
              <a:buNone/>
            </a:pPr>
            <a:r>
              <a:rPr lang="en">
                <a:solidFill>
                  <a:schemeClr val="dk1"/>
                </a:solidFill>
                <a:latin typeface="Helvetica Neue"/>
                <a:ea typeface="Helvetica Neue"/>
                <a:cs typeface="Helvetica Neue"/>
                <a:sym typeface="Helvetica Neue"/>
                <a:extLst>
                  <a:ext uri="http://customooxmlschemas.google.com/">
                    <go:slidesCustomData xmlns:go="http://customooxmlschemas.google.com/" textRoundtripDataId="9"/>
                  </a:ext>
                </a:extLst>
              </a:rPr>
              <a:t>For example, ‘Amaizing Briquettes burns with less pollutants than other products’ is a vague competitive advantage. It would be better to say ‘</a:t>
            </a:r>
            <a:r>
              <a:rPr b="1" lang="en">
                <a:solidFill>
                  <a:schemeClr val="dk1"/>
                </a:solidFill>
                <a:latin typeface="Helvetica Neue"/>
                <a:ea typeface="Helvetica Neue"/>
                <a:cs typeface="Helvetica Neue"/>
                <a:sym typeface="Helvetica Neue"/>
                <a:extLst>
                  <a:ext uri="http://customooxmlschemas.google.com/">
                    <go:slidesCustomData xmlns:go="http://customooxmlschemas.google.com/" textRoundtripDataId="10"/>
                  </a:ext>
                </a:extLst>
              </a:rPr>
              <a:t>Amaizing Briquettes do not have a strong smell and will not cause you to cough, unlike other products</a:t>
            </a:r>
            <a:r>
              <a:rPr lang="en">
                <a:solidFill>
                  <a:schemeClr val="dk1"/>
                </a:solidFill>
                <a:latin typeface="Helvetica Neue"/>
                <a:ea typeface="Helvetica Neue"/>
                <a:cs typeface="Helvetica Neue"/>
                <a:sym typeface="Helvetica Neue"/>
                <a:extLst>
                  <a:ext uri="http://customooxmlschemas.google.com/">
                    <go:slidesCustomData xmlns:go="http://customooxmlschemas.google.com/" textRoundtripDataId="11"/>
                  </a:ext>
                </a:extLst>
              </a:rPr>
              <a:t>.’</a:t>
            </a:r>
            <a:endParaRPr>
              <a:solidFill>
                <a:schemeClr val="dk1"/>
              </a:solidFill>
              <a:latin typeface="Helvetica Neue"/>
              <a:ea typeface="Helvetica Neue"/>
              <a:cs typeface="Helvetica Neue"/>
              <a:sym typeface="Helvetica Neue"/>
            </a:endParaRPr>
          </a:p>
        </p:txBody>
      </p:sp>
      <p:pic>
        <p:nvPicPr>
          <p:cNvPr id="559" name="Google Shape;559;g34e1f04da6b_0_14" title="LL Green logo - white.png"/>
          <p:cNvPicPr preferRelativeResize="0"/>
          <p:nvPr/>
        </p:nvPicPr>
        <p:blipFill>
          <a:blip r:embed="rId3">
            <a:alphaModFix/>
          </a:blip>
          <a:stretch>
            <a:fillRect/>
          </a:stretch>
        </p:blipFill>
        <p:spPr>
          <a:xfrm>
            <a:off x="7162800" y="-382425"/>
            <a:ext cx="1981201" cy="1981201"/>
          </a:xfrm>
          <a:prstGeom prst="rect">
            <a:avLst/>
          </a:prstGeom>
          <a:noFill/>
          <a:ln>
            <a:noFill/>
          </a:ln>
        </p:spPr>
      </p:pic>
      <p:sp>
        <p:nvSpPr>
          <p:cNvPr id="560" name="Google Shape;560;g34e1f04da6b_0_14"/>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1" name="Google Shape;561;g34e1f04da6b_0_14"/>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chemeClr val="lt1"/>
                </a:solidFill>
                <a:latin typeface="Helvetica Neue"/>
                <a:ea typeface="Helvetica Neue"/>
                <a:cs typeface="Helvetica Neue"/>
                <a:sym typeface="Helvetica Neue"/>
              </a:rPr>
              <a:t>Launch League Green</a:t>
            </a:r>
            <a:endParaRPr b="1" sz="1000">
              <a:solidFill>
                <a:schemeClr val="lt1"/>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565" name="Shape 565"/>
        <p:cNvGrpSpPr/>
        <p:nvPr/>
      </p:nvGrpSpPr>
      <p:grpSpPr>
        <a:xfrm>
          <a:off x="0" y="0"/>
          <a:ext cx="0" cy="0"/>
          <a:chOff x="0" y="0"/>
          <a:chExt cx="0" cy="0"/>
        </a:xfrm>
      </p:grpSpPr>
      <p:sp>
        <p:nvSpPr>
          <p:cNvPr id="566" name="Google Shape;566;p1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67" name="Google Shape;567;p13"/>
          <p:cNvSpPr txBox="1"/>
          <p:nvPr>
            <p:ph type="title"/>
          </p:nvPr>
        </p:nvSpPr>
        <p:spPr>
          <a:xfrm>
            <a:off x="376975" y="63397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latin typeface="Helvetica Neue"/>
                <a:ea typeface="Helvetica Neue"/>
                <a:cs typeface="Helvetica Neue"/>
                <a:sym typeface="Helvetica Neue"/>
              </a:rPr>
              <a:t>Competition</a:t>
            </a:r>
            <a:endParaRPr sz="3000">
              <a:solidFill>
                <a:srgbClr val="000000"/>
              </a:solidFill>
              <a:latin typeface="Helvetica Neue"/>
              <a:ea typeface="Helvetica Neue"/>
              <a:cs typeface="Helvetica Neue"/>
              <a:sym typeface="Helvetica Neue"/>
            </a:endParaRPr>
          </a:p>
        </p:txBody>
      </p:sp>
      <p:graphicFrame>
        <p:nvGraphicFramePr>
          <p:cNvPr id="568" name="Google Shape;568;p13"/>
          <p:cNvGraphicFramePr/>
          <p:nvPr/>
        </p:nvGraphicFramePr>
        <p:xfrm>
          <a:off x="376975" y="1420350"/>
          <a:ext cx="3000000" cy="3000000"/>
        </p:xfrm>
        <a:graphic>
          <a:graphicData uri="http://schemas.openxmlformats.org/drawingml/2006/table">
            <a:tbl>
              <a:tblPr>
                <a:noFill/>
                <a:tableStyleId>{B4AD3A3F-E07A-422E-8DFD-5EE55AAF4FEC}</a:tableStyleId>
              </a:tblPr>
              <a:tblGrid>
                <a:gridCol w="1234225"/>
                <a:gridCol w="1234225"/>
                <a:gridCol w="1234225"/>
                <a:gridCol w="1234225"/>
                <a:gridCol w="1234225"/>
                <a:gridCol w="1234225"/>
              </a:tblGrid>
              <a:tr h="396200">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FFFFFF"/>
                          </a:solidFill>
                          <a:latin typeface="Helvetica Neue"/>
                          <a:ea typeface="Helvetica Neue"/>
                          <a:cs typeface="Helvetica Neue"/>
                          <a:sym typeface="Helvetica Neue"/>
                        </a:rPr>
                        <a:t>Company</a:t>
                      </a:r>
                      <a:endParaRPr b="1" sz="1200" u="none" cap="none" strike="noStrike">
                        <a:solidFill>
                          <a:srgbClr val="FFFFFF"/>
                        </a:solidFill>
                        <a:latin typeface="Helvetica Neue"/>
                        <a:ea typeface="Helvetica Neue"/>
                        <a:cs typeface="Helvetica Neue"/>
                        <a:sym typeface="Helvetica Neue"/>
                      </a:endParaRPr>
                    </a:p>
                  </a:txBody>
                  <a:tcPr marT="91425" marB="91425" marR="91425" marL="91425" anchor="ctr">
                    <a:solidFill>
                      <a:srgbClr val="0000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FFFFFF"/>
                          </a:solidFill>
                          <a:latin typeface="Helvetica Neue"/>
                          <a:ea typeface="Helvetica Neue"/>
                          <a:cs typeface="Helvetica Neue"/>
                          <a:sym typeface="Helvetica Neue"/>
                        </a:rPr>
                        <a:t>Price</a:t>
                      </a:r>
                      <a:endParaRPr b="1" sz="1200" u="none" cap="none" strike="noStrike">
                        <a:solidFill>
                          <a:srgbClr val="FFFFFF"/>
                        </a:solidFill>
                        <a:latin typeface="Helvetica Neue"/>
                        <a:ea typeface="Helvetica Neue"/>
                        <a:cs typeface="Helvetica Neue"/>
                        <a:sym typeface="Helvetica Neue"/>
                      </a:endParaRPr>
                    </a:p>
                  </a:txBody>
                  <a:tcPr marT="91425" marB="91425" marR="91425" marL="91425" anchor="ctr">
                    <a:solidFill>
                      <a:srgbClr val="0000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FFFFFF"/>
                          </a:solidFill>
                          <a:latin typeface="Helvetica Neue"/>
                          <a:ea typeface="Helvetica Neue"/>
                          <a:cs typeface="Helvetica Neue"/>
                          <a:sym typeface="Helvetica Neue"/>
                        </a:rPr>
                        <a:t>Location</a:t>
                      </a:r>
                      <a:endParaRPr b="1" sz="1200" u="none" cap="none" strike="noStrike">
                        <a:solidFill>
                          <a:srgbClr val="FFFFFF"/>
                        </a:solidFill>
                        <a:latin typeface="Helvetica Neue"/>
                        <a:ea typeface="Helvetica Neue"/>
                        <a:cs typeface="Helvetica Neue"/>
                        <a:sym typeface="Helvetica Neue"/>
                      </a:endParaRPr>
                    </a:p>
                  </a:txBody>
                  <a:tcPr marT="91425" marB="91425" marR="91425" marL="91425" anchor="ctr">
                    <a:solidFill>
                      <a:srgbClr val="0000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a:solidFill>
                            <a:srgbClr val="FFFFFF"/>
                          </a:solidFill>
                          <a:latin typeface="Helvetica Neue"/>
                          <a:ea typeface="Helvetica Neue"/>
                          <a:cs typeface="Helvetica Neue"/>
                          <a:sym typeface="Helvetica Neue"/>
                        </a:rPr>
                        <a:t>Healthy - people won’t cough</a:t>
                      </a:r>
                      <a:endParaRPr b="1" sz="1200" u="none" cap="none" strike="noStrike">
                        <a:solidFill>
                          <a:srgbClr val="FFFFFF"/>
                        </a:solidFill>
                        <a:latin typeface="Helvetica Neue"/>
                        <a:ea typeface="Helvetica Neue"/>
                        <a:cs typeface="Helvetica Neue"/>
                        <a:sym typeface="Helvetica Neue"/>
                      </a:endParaRPr>
                    </a:p>
                  </a:txBody>
                  <a:tcPr marT="91425" marB="91425" marR="91425" marL="91425" anchor="ctr">
                    <a:solidFill>
                      <a:srgbClr val="000000"/>
                    </a:solidFill>
                  </a:tcPr>
                </a:tc>
                <a:tc>
                  <a:txBody>
                    <a:bodyPr/>
                    <a:lstStyle/>
                    <a:p>
                      <a:pPr indent="0" lvl="0" marL="0" marR="0" rtl="0" algn="ctr">
                        <a:lnSpc>
                          <a:spcPct val="100000"/>
                        </a:lnSpc>
                        <a:spcBef>
                          <a:spcPts val="0"/>
                        </a:spcBef>
                        <a:spcAft>
                          <a:spcPts val="0"/>
                        </a:spcAft>
                        <a:buNone/>
                      </a:pPr>
                      <a:r>
                        <a:rPr b="1" lang="en" sz="1200">
                          <a:solidFill>
                            <a:srgbClr val="FFFFFF"/>
                          </a:solidFill>
                          <a:latin typeface="Helvetica Neue"/>
                          <a:ea typeface="Helvetica Neue"/>
                          <a:cs typeface="Helvetica Neue"/>
                          <a:sym typeface="Helvetica Neue"/>
                        </a:rPr>
                        <a:t>Ease of sourcing/ </a:t>
                      </a:r>
                      <a:r>
                        <a:rPr b="1" lang="en" sz="1200">
                          <a:solidFill>
                            <a:srgbClr val="FFFFFF"/>
                          </a:solidFill>
                          <a:latin typeface="Helvetica Neue"/>
                          <a:ea typeface="Helvetica Neue"/>
                          <a:cs typeface="Helvetica Neue"/>
                          <a:sym typeface="Helvetica Neue"/>
                        </a:rPr>
                        <a:t>purchasing</a:t>
                      </a:r>
                      <a:endParaRPr b="1" sz="1200">
                        <a:solidFill>
                          <a:srgbClr val="FFFFFF"/>
                        </a:solidFill>
                        <a:latin typeface="Helvetica Neue"/>
                        <a:ea typeface="Helvetica Neue"/>
                        <a:cs typeface="Helvetica Neue"/>
                        <a:sym typeface="Helvetica Neue"/>
                      </a:endParaRPr>
                    </a:p>
                  </a:txBody>
                  <a:tcPr marT="91425" marB="91425" marR="91425" marL="91425" anchor="ctr">
                    <a:solidFill>
                      <a:srgbClr val="000000"/>
                    </a:solidFill>
                  </a:tcPr>
                </a:tc>
                <a:tc>
                  <a:txBody>
                    <a:bodyPr/>
                    <a:lstStyle/>
                    <a:p>
                      <a:pPr indent="0" lvl="0" marL="0" marR="0" rtl="0" algn="ctr">
                        <a:lnSpc>
                          <a:spcPct val="100000"/>
                        </a:lnSpc>
                        <a:spcBef>
                          <a:spcPts val="0"/>
                        </a:spcBef>
                        <a:spcAft>
                          <a:spcPts val="0"/>
                        </a:spcAft>
                        <a:buNone/>
                      </a:pPr>
                      <a:r>
                        <a:rPr b="1" lang="en" sz="1200">
                          <a:solidFill>
                            <a:srgbClr val="FFFFFF"/>
                          </a:solidFill>
                          <a:latin typeface="Helvetica Neue"/>
                          <a:ea typeface="Helvetica Neue"/>
                          <a:cs typeface="Helvetica Neue"/>
                          <a:sym typeface="Helvetica Neue"/>
                        </a:rPr>
                        <a:t>Flexible payment options</a:t>
                      </a:r>
                      <a:endParaRPr b="1" sz="1200">
                        <a:solidFill>
                          <a:srgbClr val="FFFFFF"/>
                        </a:solidFill>
                        <a:latin typeface="Helvetica Neue"/>
                        <a:ea typeface="Helvetica Neue"/>
                        <a:cs typeface="Helvetica Neue"/>
                        <a:sym typeface="Helvetica Neue"/>
                      </a:endParaRPr>
                    </a:p>
                  </a:txBody>
                  <a:tcPr marT="91425" marB="91425" marR="91425" marL="91425" anchor="ctr">
                    <a:solidFill>
                      <a:srgbClr val="000000"/>
                    </a:solidFill>
                  </a:tcPr>
                </a:tc>
              </a:tr>
              <a:tr h="381000">
                <a:tc>
                  <a:txBody>
                    <a:bodyPr/>
                    <a:lstStyle/>
                    <a:p>
                      <a:pPr indent="0" lvl="0" marL="0" marR="0" rtl="0" algn="l">
                        <a:lnSpc>
                          <a:spcPct val="100000"/>
                        </a:lnSpc>
                        <a:spcBef>
                          <a:spcPts val="0"/>
                        </a:spcBef>
                        <a:spcAft>
                          <a:spcPts val="0"/>
                        </a:spcAft>
                        <a:buClr>
                          <a:srgbClr val="000000"/>
                        </a:buClr>
                        <a:buSzPts val="1200"/>
                        <a:buFont typeface="Arial"/>
                        <a:buNone/>
                      </a:pPr>
                      <a:r>
                        <a:rPr lang="en" sz="1200">
                          <a:latin typeface="Helvetica Neue"/>
                          <a:ea typeface="Helvetica Neue"/>
                          <a:cs typeface="Helvetica Neue"/>
                          <a:sym typeface="Helvetica Neue"/>
                        </a:rPr>
                        <a:t>Amaizing Briquettes</a:t>
                      </a:r>
                      <a:endParaRPr sz="12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Helvetica Neue"/>
                          <a:ea typeface="Helvetica Neue"/>
                          <a:cs typeface="Helvetica Neue"/>
                          <a:sym typeface="Helvetica Neue"/>
                        </a:rPr>
                        <a:t>R</a:t>
                      </a:r>
                      <a:endParaRPr sz="12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a:latin typeface="Helvetica Neue"/>
                          <a:ea typeface="Helvetica Neue"/>
                          <a:cs typeface="Helvetica Neue"/>
                          <a:sym typeface="Helvetica Neue"/>
                        </a:rPr>
                        <a:t>Mbombela</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None/>
                      </a:pPr>
                      <a:r>
                        <a:t/>
                      </a:r>
                      <a:endParaRPr sz="12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None/>
                      </a:pPr>
                      <a:r>
                        <a:t/>
                      </a:r>
                      <a:endParaRPr sz="1200" u="none" cap="none" strike="noStrike">
                        <a:latin typeface="Helvetica Neue"/>
                        <a:ea typeface="Helvetica Neue"/>
                        <a:cs typeface="Helvetica Neue"/>
                        <a:sym typeface="Helvetica Neue"/>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200"/>
                        <a:buFont typeface="Arial"/>
                        <a:buNone/>
                      </a:pPr>
                      <a:r>
                        <a:rPr lang="en" sz="1200">
                          <a:latin typeface="Helvetica Neue"/>
                          <a:ea typeface="Helvetica Neue"/>
                          <a:cs typeface="Helvetica Neue"/>
                          <a:sym typeface="Helvetica Neue"/>
                        </a:rPr>
                        <a:t>Coal</a:t>
                      </a:r>
                      <a:endParaRPr sz="1200">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Helvetica Neue"/>
                          <a:ea typeface="Helvetica Neue"/>
                          <a:cs typeface="Helvetica Neue"/>
                          <a:sym typeface="Helvetica Neue"/>
                        </a:rPr>
                        <a:t>R</a:t>
                      </a:r>
                      <a:endParaRPr sz="12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a:latin typeface="Helvetica Neue"/>
                          <a:ea typeface="Helvetica Neue"/>
                          <a:cs typeface="Helvetica Neue"/>
                          <a:sym typeface="Helvetica Neue"/>
                        </a:rPr>
                        <a:t>Gauteng</a:t>
                      </a:r>
                      <a:endParaRPr sz="12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None/>
                      </a:pPr>
                      <a:r>
                        <a:t/>
                      </a:r>
                      <a:endParaRPr sz="12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None/>
                      </a:pPr>
                      <a:r>
                        <a:t/>
                      </a:r>
                      <a:endParaRPr sz="1200" u="none" cap="none" strike="noStrike">
                        <a:latin typeface="Helvetica Neue"/>
                        <a:ea typeface="Helvetica Neue"/>
                        <a:cs typeface="Helvetica Neue"/>
                        <a:sym typeface="Helvetica Neue"/>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200"/>
                        <a:buFont typeface="Arial"/>
                        <a:buNone/>
                      </a:pPr>
                      <a:r>
                        <a:rPr lang="en" sz="1200">
                          <a:latin typeface="Helvetica Neue"/>
                          <a:ea typeface="Helvetica Neue"/>
                          <a:cs typeface="Helvetica Neue"/>
                          <a:sym typeface="Helvetica Neue"/>
                        </a:rPr>
                        <a:t>Informally gathered</a:t>
                      </a:r>
                      <a:endParaRPr sz="1200">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rPr lang="en" sz="1200">
                          <a:latin typeface="Helvetica Neue"/>
                          <a:ea typeface="Helvetica Neue"/>
                          <a:cs typeface="Helvetica Neue"/>
                          <a:sym typeface="Helvetica Neue"/>
                        </a:rPr>
                        <a:t>f</a:t>
                      </a:r>
                      <a:r>
                        <a:rPr lang="en" sz="1200">
                          <a:latin typeface="Helvetica Neue"/>
                          <a:ea typeface="Helvetica Neue"/>
                          <a:cs typeface="Helvetica Neue"/>
                          <a:sym typeface="Helvetica Neue"/>
                          <a:extLst>
                            <a:ext uri="http://customooxmlschemas.google.com/">
                              <go:slidesCustomData xmlns:go="http://customooxmlschemas.google.com/" textRoundtripDataId="12"/>
                            </a:ext>
                          </a:extLst>
                        </a:rPr>
                        <a:t>irewood</a:t>
                      </a:r>
                      <a:endParaRPr sz="12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a:latin typeface="Helvetica Neue"/>
                          <a:ea typeface="Helvetica Neue"/>
                          <a:cs typeface="Helvetica Neue"/>
                          <a:sym typeface="Helvetica Neue"/>
                        </a:rPr>
                        <a:t>None, but takes time and may be illegal</a:t>
                      </a:r>
                      <a:endParaRPr sz="12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a:latin typeface="Helvetica Neue"/>
                          <a:ea typeface="Helvetica Neue"/>
                          <a:cs typeface="Helvetica Neue"/>
                          <a:sym typeface="Helvetica Neue"/>
                        </a:rPr>
                        <a:t>Mbombela</a:t>
                      </a:r>
                      <a:endParaRPr sz="12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None/>
                      </a:pPr>
                      <a:r>
                        <a:t/>
                      </a:r>
                      <a:endParaRPr sz="12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None/>
                      </a:pPr>
                      <a:r>
                        <a:t/>
                      </a:r>
                      <a:endParaRPr sz="1200" u="none" cap="none" strike="noStrike">
                        <a:latin typeface="Helvetica Neue"/>
                        <a:ea typeface="Helvetica Neue"/>
                        <a:cs typeface="Helvetica Neue"/>
                        <a:sym typeface="Helvetica Neue"/>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200"/>
                        <a:buFont typeface="Arial"/>
                        <a:buNone/>
                      </a:pPr>
                      <a:r>
                        <a:rPr lang="en" sz="1200">
                          <a:latin typeface="Helvetica Neue"/>
                          <a:ea typeface="Helvetica Neue"/>
                          <a:cs typeface="Helvetica Neue"/>
                          <a:sym typeface="Helvetica Neue"/>
                        </a:rPr>
                        <a:t>Green</a:t>
                      </a:r>
                      <a:endParaRPr sz="1200">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rPr lang="en" sz="1200">
                          <a:latin typeface="Helvetica Neue"/>
                          <a:ea typeface="Helvetica Neue"/>
                          <a:cs typeface="Helvetica Neue"/>
                          <a:sym typeface="Helvetica Neue"/>
                        </a:rPr>
                        <a:t>Ecobriqs</a:t>
                      </a:r>
                      <a:endParaRPr sz="1200">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Helvetica Neue"/>
                          <a:ea typeface="Helvetica Neue"/>
                          <a:cs typeface="Helvetica Neue"/>
                          <a:sym typeface="Helvetica Neue"/>
                        </a:rPr>
                        <a:t>RRR</a:t>
                      </a:r>
                      <a:endParaRPr sz="12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Helvetica Neue"/>
                          <a:ea typeface="Helvetica Neue"/>
                          <a:cs typeface="Helvetica Neue"/>
                          <a:sym typeface="Helvetica Neue"/>
                        </a:rPr>
                        <a:t>Gauteng</a:t>
                      </a:r>
                      <a:endParaRPr sz="12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None/>
                      </a:pPr>
                      <a:r>
                        <a:t/>
                      </a:r>
                      <a:endParaRPr sz="1200" u="none" cap="none" strike="noStrike">
                        <a:latin typeface="Helvetica Neue"/>
                        <a:ea typeface="Helvetica Neue"/>
                        <a:cs typeface="Helvetica Neue"/>
                        <a:sym typeface="Helvetica Neue"/>
                      </a:endParaRPr>
                    </a:p>
                  </a:txBody>
                  <a:tcPr marT="91425" marB="91425" marR="91425" marL="91425"/>
                </a:tc>
                <a:tc>
                  <a:txBody>
                    <a:bodyPr/>
                    <a:lstStyle/>
                    <a:p>
                      <a:pPr indent="0" lvl="0" marL="0" marR="0" rtl="0" algn="l">
                        <a:lnSpc>
                          <a:spcPct val="100000"/>
                        </a:lnSpc>
                        <a:spcBef>
                          <a:spcPts val="0"/>
                        </a:spcBef>
                        <a:spcAft>
                          <a:spcPts val="0"/>
                        </a:spcAft>
                        <a:buNone/>
                      </a:pPr>
                      <a:r>
                        <a:t/>
                      </a:r>
                      <a:endParaRPr sz="1200" u="none" cap="none" strike="noStrike">
                        <a:latin typeface="Helvetica Neue"/>
                        <a:ea typeface="Helvetica Neue"/>
                        <a:cs typeface="Helvetica Neue"/>
                        <a:sym typeface="Helvetica Neue"/>
                      </a:endParaRPr>
                    </a:p>
                  </a:txBody>
                  <a:tcPr marT="91425" marB="91425" marR="91425" marL="91425"/>
                </a:tc>
              </a:tr>
            </a:tbl>
          </a:graphicData>
        </a:graphic>
      </p:graphicFrame>
      <p:pic>
        <p:nvPicPr>
          <p:cNvPr id="569" name="Google Shape;569;p13"/>
          <p:cNvPicPr preferRelativeResize="0"/>
          <p:nvPr/>
        </p:nvPicPr>
        <p:blipFill rotWithShape="1">
          <a:blip r:embed="rId3">
            <a:alphaModFix/>
          </a:blip>
          <a:srcRect b="0" l="0" r="0" t="0"/>
          <a:stretch/>
        </p:blipFill>
        <p:spPr>
          <a:xfrm>
            <a:off x="4488975" y="2249138"/>
            <a:ext cx="393600" cy="393600"/>
          </a:xfrm>
          <a:prstGeom prst="rect">
            <a:avLst/>
          </a:prstGeom>
          <a:noFill/>
          <a:ln>
            <a:noFill/>
          </a:ln>
        </p:spPr>
      </p:pic>
      <p:pic>
        <p:nvPicPr>
          <p:cNvPr id="570" name="Google Shape;570;p13"/>
          <p:cNvPicPr preferRelativeResize="0"/>
          <p:nvPr/>
        </p:nvPicPr>
        <p:blipFill rotWithShape="1">
          <a:blip r:embed="rId4">
            <a:alphaModFix/>
          </a:blip>
          <a:srcRect b="0" l="0" r="0" t="0"/>
          <a:stretch/>
        </p:blipFill>
        <p:spPr>
          <a:xfrm>
            <a:off x="4445125" y="2757413"/>
            <a:ext cx="469200" cy="469200"/>
          </a:xfrm>
          <a:prstGeom prst="rect">
            <a:avLst/>
          </a:prstGeom>
          <a:noFill/>
          <a:ln>
            <a:noFill/>
          </a:ln>
        </p:spPr>
      </p:pic>
      <p:pic>
        <p:nvPicPr>
          <p:cNvPr id="571" name="Google Shape;571;p13"/>
          <p:cNvPicPr preferRelativeResize="0"/>
          <p:nvPr/>
        </p:nvPicPr>
        <p:blipFill rotWithShape="1">
          <a:blip r:embed="rId3">
            <a:alphaModFix/>
          </a:blip>
          <a:srcRect b="0" l="0" r="0" t="0"/>
          <a:stretch/>
        </p:blipFill>
        <p:spPr>
          <a:xfrm>
            <a:off x="5735500" y="2227938"/>
            <a:ext cx="393600" cy="393600"/>
          </a:xfrm>
          <a:prstGeom prst="rect">
            <a:avLst/>
          </a:prstGeom>
          <a:noFill/>
          <a:ln>
            <a:noFill/>
          </a:ln>
        </p:spPr>
      </p:pic>
      <p:pic>
        <p:nvPicPr>
          <p:cNvPr id="572" name="Google Shape;572;p13"/>
          <p:cNvPicPr preferRelativeResize="0"/>
          <p:nvPr/>
        </p:nvPicPr>
        <p:blipFill rotWithShape="1">
          <a:blip r:embed="rId3">
            <a:alphaModFix/>
          </a:blip>
          <a:srcRect b="0" l="0" r="0" t="0"/>
          <a:stretch/>
        </p:blipFill>
        <p:spPr>
          <a:xfrm>
            <a:off x="6918925" y="2227938"/>
            <a:ext cx="393600" cy="393600"/>
          </a:xfrm>
          <a:prstGeom prst="rect">
            <a:avLst/>
          </a:prstGeom>
          <a:noFill/>
          <a:ln>
            <a:noFill/>
          </a:ln>
        </p:spPr>
      </p:pic>
      <p:pic>
        <p:nvPicPr>
          <p:cNvPr id="573" name="Google Shape;573;p13"/>
          <p:cNvPicPr preferRelativeResize="0"/>
          <p:nvPr/>
        </p:nvPicPr>
        <p:blipFill rotWithShape="1">
          <a:blip r:embed="rId4">
            <a:alphaModFix/>
          </a:blip>
          <a:srcRect b="0" l="0" r="0" t="0"/>
          <a:stretch/>
        </p:blipFill>
        <p:spPr>
          <a:xfrm>
            <a:off x="5697700" y="2725500"/>
            <a:ext cx="469200" cy="469200"/>
          </a:xfrm>
          <a:prstGeom prst="rect">
            <a:avLst/>
          </a:prstGeom>
          <a:noFill/>
          <a:ln>
            <a:noFill/>
          </a:ln>
        </p:spPr>
      </p:pic>
      <p:pic>
        <p:nvPicPr>
          <p:cNvPr id="574" name="Google Shape;574;p13"/>
          <p:cNvPicPr preferRelativeResize="0"/>
          <p:nvPr/>
        </p:nvPicPr>
        <p:blipFill rotWithShape="1">
          <a:blip r:embed="rId4">
            <a:alphaModFix/>
          </a:blip>
          <a:srcRect b="0" l="0" r="0" t="0"/>
          <a:stretch/>
        </p:blipFill>
        <p:spPr>
          <a:xfrm>
            <a:off x="4451175" y="3395738"/>
            <a:ext cx="469200" cy="469200"/>
          </a:xfrm>
          <a:prstGeom prst="rect">
            <a:avLst/>
          </a:prstGeom>
          <a:noFill/>
          <a:ln>
            <a:noFill/>
          </a:ln>
        </p:spPr>
      </p:pic>
      <p:pic>
        <p:nvPicPr>
          <p:cNvPr id="575" name="Google Shape;575;p13"/>
          <p:cNvPicPr preferRelativeResize="0"/>
          <p:nvPr/>
        </p:nvPicPr>
        <p:blipFill rotWithShape="1">
          <a:blip r:embed="rId4">
            <a:alphaModFix/>
          </a:blip>
          <a:srcRect b="0" l="0" r="0" t="0"/>
          <a:stretch/>
        </p:blipFill>
        <p:spPr>
          <a:xfrm>
            <a:off x="5691038" y="3366188"/>
            <a:ext cx="469200" cy="469200"/>
          </a:xfrm>
          <a:prstGeom prst="rect">
            <a:avLst/>
          </a:prstGeom>
          <a:noFill/>
          <a:ln>
            <a:noFill/>
          </a:ln>
        </p:spPr>
      </p:pic>
      <p:pic>
        <p:nvPicPr>
          <p:cNvPr id="576" name="Google Shape;576;p13"/>
          <p:cNvPicPr preferRelativeResize="0"/>
          <p:nvPr/>
        </p:nvPicPr>
        <p:blipFill rotWithShape="1">
          <a:blip r:embed="rId4">
            <a:alphaModFix/>
          </a:blip>
          <a:srcRect b="0" l="0" r="0" t="0"/>
          <a:stretch/>
        </p:blipFill>
        <p:spPr>
          <a:xfrm>
            <a:off x="6897750" y="4028025"/>
            <a:ext cx="469200" cy="469200"/>
          </a:xfrm>
          <a:prstGeom prst="rect">
            <a:avLst/>
          </a:prstGeom>
          <a:noFill/>
          <a:ln>
            <a:noFill/>
          </a:ln>
        </p:spPr>
      </p:pic>
      <p:pic>
        <p:nvPicPr>
          <p:cNvPr id="577" name="Google Shape;577;p13"/>
          <p:cNvPicPr preferRelativeResize="0"/>
          <p:nvPr/>
        </p:nvPicPr>
        <p:blipFill rotWithShape="1">
          <a:blip r:embed="rId4">
            <a:alphaModFix/>
          </a:blip>
          <a:srcRect b="0" l="0" r="0" t="0"/>
          <a:stretch/>
        </p:blipFill>
        <p:spPr>
          <a:xfrm>
            <a:off x="5695250" y="4028025"/>
            <a:ext cx="469200" cy="469200"/>
          </a:xfrm>
          <a:prstGeom prst="rect">
            <a:avLst/>
          </a:prstGeom>
          <a:noFill/>
          <a:ln>
            <a:noFill/>
          </a:ln>
        </p:spPr>
      </p:pic>
      <p:pic>
        <p:nvPicPr>
          <p:cNvPr id="578" name="Google Shape;578;p13"/>
          <p:cNvPicPr preferRelativeResize="0"/>
          <p:nvPr/>
        </p:nvPicPr>
        <p:blipFill rotWithShape="1">
          <a:blip r:embed="rId3">
            <a:alphaModFix/>
          </a:blip>
          <a:srcRect b="0" l="0" r="0" t="0"/>
          <a:stretch/>
        </p:blipFill>
        <p:spPr>
          <a:xfrm>
            <a:off x="4488975" y="4065813"/>
            <a:ext cx="393600" cy="393600"/>
          </a:xfrm>
          <a:prstGeom prst="rect">
            <a:avLst/>
          </a:prstGeom>
          <a:noFill/>
          <a:ln>
            <a:noFill/>
          </a:ln>
        </p:spPr>
      </p:pic>
      <p:pic>
        <p:nvPicPr>
          <p:cNvPr id="579" name="Google Shape;579;p13"/>
          <p:cNvPicPr preferRelativeResize="0"/>
          <p:nvPr/>
        </p:nvPicPr>
        <p:blipFill rotWithShape="1">
          <a:blip r:embed="rId4">
            <a:alphaModFix/>
          </a:blip>
          <a:srcRect b="0" l="0" r="0" t="0"/>
          <a:stretch/>
        </p:blipFill>
        <p:spPr>
          <a:xfrm>
            <a:off x="6897750" y="3366188"/>
            <a:ext cx="469200" cy="469200"/>
          </a:xfrm>
          <a:prstGeom prst="rect">
            <a:avLst/>
          </a:prstGeom>
          <a:noFill/>
          <a:ln>
            <a:noFill/>
          </a:ln>
        </p:spPr>
      </p:pic>
      <p:pic>
        <p:nvPicPr>
          <p:cNvPr id="580" name="Google Shape;580;p13"/>
          <p:cNvPicPr preferRelativeResize="0"/>
          <p:nvPr/>
        </p:nvPicPr>
        <p:blipFill rotWithShape="1">
          <a:blip r:embed="rId3">
            <a:alphaModFix/>
          </a:blip>
          <a:srcRect b="0" l="0" r="0" t="0"/>
          <a:stretch/>
        </p:blipFill>
        <p:spPr>
          <a:xfrm>
            <a:off x="6935550" y="2779963"/>
            <a:ext cx="393600" cy="393600"/>
          </a:xfrm>
          <a:prstGeom prst="rect">
            <a:avLst/>
          </a:prstGeom>
          <a:noFill/>
          <a:ln>
            <a:noFill/>
          </a:ln>
        </p:spPr>
      </p:pic>
      <p:pic>
        <p:nvPicPr>
          <p:cNvPr id="581" name="Google Shape;581;p13" title="LL Green logo - white.png"/>
          <p:cNvPicPr preferRelativeResize="0"/>
          <p:nvPr/>
        </p:nvPicPr>
        <p:blipFill>
          <a:blip r:embed="rId5">
            <a:alphaModFix/>
          </a:blip>
          <a:stretch>
            <a:fillRect/>
          </a:stretch>
        </p:blipFill>
        <p:spPr>
          <a:xfrm>
            <a:off x="7162800" y="-382425"/>
            <a:ext cx="1981201" cy="1981201"/>
          </a:xfrm>
          <a:prstGeom prst="rect">
            <a:avLst/>
          </a:prstGeom>
          <a:noFill/>
          <a:ln>
            <a:noFill/>
          </a:ln>
        </p:spPr>
      </p:pic>
      <p:sp>
        <p:nvSpPr>
          <p:cNvPr id="582" name="Google Shape;582;p13"/>
          <p:cNvSpPr/>
          <p:nvPr/>
        </p:nvSpPr>
        <p:spPr>
          <a:xfrm>
            <a:off x="0" y="46532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3" name="Google Shape;583;p13"/>
          <p:cNvSpPr txBox="1"/>
          <p:nvPr/>
        </p:nvSpPr>
        <p:spPr>
          <a:xfrm>
            <a:off x="99750" y="47846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chemeClr val="lt1"/>
                </a:solidFill>
                <a:latin typeface="Helvetica Neue"/>
                <a:ea typeface="Helvetica Neue"/>
                <a:cs typeface="Helvetica Neue"/>
                <a:sym typeface="Helvetica Neue"/>
              </a:rPr>
              <a:t>Launch League Green</a:t>
            </a:r>
            <a:endParaRPr b="1" sz="1000">
              <a:solidFill>
                <a:schemeClr val="lt1"/>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7" name="Shape 587"/>
        <p:cNvGrpSpPr/>
        <p:nvPr/>
      </p:nvGrpSpPr>
      <p:grpSpPr>
        <a:xfrm>
          <a:off x="0" y="0"/>
          <a:ext cx="0" cy="0"/>
          <a:chOff x="0" y="0"/>
          <a:chExt cx="0" cy="0"/>
        </a:xfrm>
      </p:grpSpPr>
      <p:sp>
        <p:nvSpPr>
          <p:cNvPr id="588" name="Google Shape;588;p1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89" name="Google Shape;589;p14"/>
          <p:cNvSpPr txBox="1"/>
          <p:nvPr/>
        </p:nvSpPr>
        <p:spPr>
          <a:xfrm>
            <a:off x="116600" y="3303750"/>
            <a:ext cx="2383800" cy="91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000000"/>
                </a:solidFill>
                <a:latin typeface="Helvetica Neue"/>
                <a:ea typeface="Helvetica Neue"/>
                <a:cs typeface="Helvetica Neue"/>
                <a:sym typeface="Helvetica Neue"/>
              </a:rPr>
              <a:t>Your turn!</a:t>
            </a:r>
            <a:endParaRPr b="1" i="0" sz="3600" u="none" cap="none" strike="noStrike">
              <a:solidFill>
                <a:srgbClr val="000000"/>
              </a:solidFill>
              <a:latin typeface="Helvetica Neue"/>
              <a:ea typeface="Helvetica Neue"/>
              <a:cs typeface="Helvetica Neue"/>
              <a:sym typeface="Helvetica Neue"/>
            </a:endParaRPr>
          </a:p>
        </p:txBody>
      </p:sp>
      <p:pic>
        <p:nvPicPr>
          <p:cNvPr id="590" name="Google Shape;590;p14" title="Launch League Green WhatsApp group photo (7).png"/>
          <p:cNvPicPr preferRelativeResize="0"/>
          <p:nvPr/>
        </p:nvPicPr>
        <p:blipFill>
          <a:blip r:embed="rId4">
            <a:alphaModFix/>
          </a:blip>
          <a:stretch>
            <a:fillRect/>
          </a:stretch>
        </p:blipFill>
        <p:spPr>
          <a:xfrm>
            <a:off x="2610525" y="445837"/>
            <a:ext cx="4456326" cy="4456326"/>
          </a:xfrm>
          <a:prstGeom prst="rect">
            <a:avLst/>
          </a:prstGeom>
          <a:noFill/>
          <a:ln>
            <a:noFill/>
          </a:ln>
        </p:spPr>
      </p:pic>
      <p:sp>
        <p:nvSpPr>
          <p:cNvPr id="591" name="Google Shape;591;p14"/>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2" name="Google Shape;592;p14"/>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chemeClr val="lt1"/>
                </a:solidFill>
                <a:latin typeface="Helvetica Neue"/>
                <a:ea typeface="Helvetica Neue"/>
                <a:cs typeface="Helvetica Neue"/>
                <a:sym typeface="Helvetica Neue"/>
              </a:rPr>
              <a:t>Launch League Green</a:t>
            </a:r>
            <a:endParaRPr b="1" sz="1000">
              <a:solidFill>
                <a:schemeClr val="lt1"/>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1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98" name="Google Shape;598;p15"/>
          <p:cNvSpPr txBox="1"/>
          <p:nvPr>
            <p:ph type="title"/>
          </p:nvPr>
        </p:nvSpPr>
        <p:spPr>
          <a:xfrm>
            <a:off x="841000" y="56022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latin typeface="Helvetica Neue"/>
                <a:ea typeface="Helvetica Neue"/>
                <a:cs typeface="Helvetica Neue"/>
                <a:sym typeface="Helvetica Neue"/>
              </a:rPr>
              <a:t>Creating value, or your </a:t>
            </a:r>
            <a:br>
              <a:rPr lang="en" sz="3000">
                <a:solidFill>
                  <a:srgbClr val="000000"/>
                </a:solidFill>
                <a:latin typeface="Helvetica Neue"/>
                <a:ea typeface="Helvetica Neue"/>
                <a:cs typeface="Helvetica Neue"/>
                <a:sym typeface="Helvetica Neue"/>
              </a:rPr>
            </a:br>
            <a:r>
              <a:rPr b="1" lang="en" sz="3000">
                <a:solidFill>
                  <a:srgbClr val="000000"/>
                </a:solidFill>
                <a:latin typeface="Helvetica Neue"/>
                <a:ea typeface="Helvetica Neue"/>
                <a:cs typeface="Helvetica Neue"/>
                <a:sym typeface="Helvetica Neue"/>
              </a:rPr>
              <a:t>star quality </a:t>
            </a:r>
            <a:endParaRPr b="1" sz="3000">
              <a:solidFill>
                <a:srgbClr val="000000"/>
              </a:solidFill>
              <a:latin typeface="Helvetica Neue"/>
              <a:ea typeface="Helvetica Neue"/>
              <a:cs typeface="Helvetica Neue"/>
              <a:sym typeface="Helvetica Neue"/>
            </a:endParaRPr>
          </a:p>
        </p:txBody>
      </p:sp>
      <p:sp>
        <p:nvSpPr>
          <p:cNvPr id="599" name="Google Shape;599;p15"/>
          <p:cNvSpPr txBox="1"/>
          <p:nvPr>
            <p:ph idx="1" type="body"/>
          </p:nvPr>
        </p:nvSpPr>
        <p:spPr>
          <a:xfrm>
            <a:off x="841000" y="1774925"/>
            <a:ext cx="5867700" cy="24333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rgbClr val="000000"/>
              </a:buClr>
              <a:buSzPts val="1400"/>
              <a:buFont typeface="Helvetica Neue"/>
              <a:buAutoNum type="arabicPeriod"/>
            </a:pPr>
            <a:r>
              <a:rPr lang="en" sz="1400">
                <a:solidFill>
                  <a:srgbClr val="000000"/>
                </a:solidFill>
                <a:latin typeface="Helvetica Neue"/>
                <a:ea typeface="Helvetica Neue"/>
                <a:cs typeface="Helvetica Neue"/>
                <a:sym typeface="Helvetica Neue"/>
              </a:rPr>
              <a:t>Using the template on the worksheet, start crafting your value proposition. Really think about what your business’s star quality is. Try to keep it simple! (10 minutes)</a:t>
            </a:r>
            <a:endParaRPr sz="1400">
              <a:solidFill>
                <a:srgbClr val="000000"/>
              </a:solidFill>
              <a:latin typeface="Helvetica Neue"/>
              <a:ea typeface="Helvetica Neue"/>
              <a:cs typeface="Helvetica Neue"/>
              <a:sym typeface="Helvetica Neue"/>
            </a:endParaRPr>
          </a:p>
          <a:p>
            <a:pPr indent="-317500" lvl="0" marL="457200" marR="0" rtl="0" algn="l">
              <a:lnSpc>
                <a:spcPct val="115000"/>
              </a:lnSpc>
              <a:spcBef>
                <a:spcPts val="0"/>
              </a:spcBef>
              <a:spcAft>
                <a:spcPts val="0"/>
              </a:spcAft>
              <a:buClr>
                <a:srgbClr val="000000"/>
              </a:buClr>
              <a:buSzPts val="1400"/>
              <a:buFont typeface="Helvetica Neue"/>
              <a:buAutoNum type="arabicPeriod"/>
            </a:pPr>
            <a:r>
              <a:rPr lang="en" sz="1400">
                <a:solidFill>
                  <a:srgbClr val="000000"/>
                </a:solidFill>
                <a:latin typeface="Helvetica Neue"/>
                <a:ea typeface="Helvetica Neue"/>
                <a:cs typeface="Helvetica Neue"/>
                <a:sym typeface="Helvetica Neue"/>
              </a:rPr>
              <a:t>Once you have a first version, test it by reading it out to someone. Then ask them to describe the value that you create for your customers -- your star quality. (10 minutes)</a:t>
            </a:r>
            <a:endParaRPr sz="1400">
              <a:solidFill>
                <a:srgbClr val="000000"/>
              </a:solidFill>
              <a:latin typeface="Helvetica Neue"/>
              <a:ea typeface="Helvetica Neue"/>
              <a:cs typeface="Helvetica Neue"/>
              <a:sym typeface="Helvetica Neue"/>
            </a:endParaRPr>
          </a:p>
          <a:p>
            <a:pPr indent="-317500" lvl="0" marL="457200" marR="0" rtl="0" algn="l">
              <a:lnSpc>
                <a:spcPct val="115000"/>
              </a:lnSpc>
              <a:spcBef>
                <a:spcPts val="0"/>
              </a:spcBef>
              <a:spcAft>
                <a:spcPts val="0"/>
              </a:spcAft>
              <a:buClr>
                <a:srgbClr val="000000"/>
              </a:buClr>
              <a:buSzPts val="1400"/>
              <a:buFont typeface="Helvetica Neue"/>
              <a:buAutoNum type="arabicPeriod"/>
            </a:pPr>
            <a:r>
              <a:rPr lang="en" sz="1400">
                <a:solidFill>
                  <a:srgbClr val="000000"/>
                </a:solidFill>
                <a:latin typeface="Helvetica Neue"/>
                <a:ea typeface="Helvetica Neue"/>
                <a:cs typeface="Helvetica Neue"/>
                <a:sym typeface="Helvetica Neue"/>
              </a:rPr>
              <a:t>You might have to refine your value statement a few times, especially once you get feedback from customers!</a:t>
            </a:r>
            <a:endParaRPr sz="1400">
              <a:solidFill>
                <a:srgbClr val="000000"/>
              </a:solidFill>
              <a:latin typeface="Helvetica Neue"/>
              <a:ea typeface="Helvetica Neue"/>
              <a:cs typeface="Helvetica Neue"/>
              <a:sym typeface="Helvetica Neue"/>
            </a:endParaRPr>
          </a:p>
          <a:p>
            <a:pPr indent="-317500" lvl="0" marL="457200" marR="0" rtl="0" algn="l">
              <a:lnSpc>
                <a:spcPct val="115000"/>
              </a:lnSpc>
              <a:spcBef>
                <a:spcPts val="0"/>
              </a:spcBef>
              <a:spcAft>
                <a:spcPts val="0"/>
              </a:spcAft>
              <a:buClr>
                <a:srgbClr val="000000"/>
              </a:buClr>
              <a:buSzPts val="1400"/>
              <a:buFont typeface="Helvetica Neue"/>
              <a:buAutoNum type="arabicPeriod"/>
            </a:pPr>
            <a:r>
              <a:rPr lang="en" sz="1400">
                <a:solidFill>
                  <a:srgbClr val="000000"/>
                </a:solidFill>
                <a:latin typeface="Helvetica Neue"/>
                <a:ea typeface="Helvetica Neue"/>
                <a:cs typeface="Helvetica Neue"/>
                <a:sym typeface="Helvetica Neue"/>
              </a:rPr>
              <a:t>When you are happy, complete the </a:t>
            </a:r>
            <a:r>
              <a:rPr b="1" lang="en" sz="1400">
                <a:solidFill>
                  <a:srgbClr val="000000"/>
                </a:solidFill>
                <a:latin typeface="Helvetica Neue"/>
                <a:ea typeface="Helvetica Neue"/>
                <a:cs typeface="Helvetica Neue"/>
                <a:sym typeface="Helvetica Neue"/>
              </a:rPr>
              <a:t>Star Quality block</a:t>
            </a:r>
            <a:r>
              <a:rPr lang="en" sz="1400">
                <a:solidFill>
                  <a:srgbClr val="000000"/>
                </a:solidFill>
                <a:latin typeface="Helvetica Neue"/>
                <a:ea typeface="Helvetica Neue"/>
                <a:cs typeface="Helvetica Neue"/>
                <a:sym typeface="Helvetica Neue"/>
              </a:rPr>
              <a:t> on your canvas. </a:t>
            </a:r>
            <a:endParaRPr sz="1400">
              <a:solidFill>
                <a:srgbClr val="000000"/>
              </a:solidFill>
              <a:latin typeface="Helvetica Neue"/>
              <a:ea typeface="Helvetica Neue"/>
              <a:cs typeface="Helvetica Neue"/>
              <a:sym typeface="Helvetica Neue"/>
            </a:endParaRPr>
          </a:p>
        </p:txBody>
      </p:sp>
      <p:pic>
        <p:nvPicPr>
          <p:cNvPr id="600" name="Google Shape;600;p15" title="LL Green logo - white.png"/>
          <p:cNvPicPr preferRelativeResize="0"/>
          <p:nvPr/>
        </p:nvPicPr>
        <p:blipFill>
          <a:blip r:embed="rId3">
            <a:alphaModFix/>
          </a:blip>
          <a:stretch>
            <a:fillRect/>
          </a:stretch>
        </p:blipFill>
        <p:spPr>
          <a:xfrm>
            <a:off x="7162800" y="-382425"/>
            <a:ext cx="1981201" cy="1981201"/>
          </a:xfrm>
          <a:prstGeom prst="rect">
            <a:avLst/>
          </a:prstGeom>
          <a:noFill/>
          <a:ln>
            <a:noFill/>
          </a:ln>
        </p:spPr>
      </p:pic>
      <p:sp>
        <p:nvSpPr>
          <p:cNvPr id="601" name="Google Shape;601;p15"/>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2" name="Google Shape;602;p15"/>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chemeClr val="lt1"/>
                </a:solidFill>
                <a:latin typeface="Helvetica Neue"/>
                <a:ea typeface="Helvetica Neue"/>
                <a:cs typeface="Helvetica Neue"/>
                <a:sym typeface="Helvetica Neue"/>
              </a:rPr>
              <a:t>Launch League Green</a:t>
            </a:r>
            <a:endParaRPr b="1" sz="1000">
              <a:solidFill>
                <a:schemeClr val="lt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2"/>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descr="In this third video, we explore the market section of the Launch League Canvas. To download and use the canvas, visit www.launchleague.co.za." id="415" name="Google Shape;415;p2" title="The Market - The Launch League Canvas Video 3">
            <a:hlinkClick r:id="rId3"/>
          </p:cNvPr>
          <p:cNvPicPr preferRelativeResize="0"/>
          <p:nvPr/>
        </p:nvPicPr>
        <p:blipFill rotWithShape="1">
          <a:blip r:embed="rId4">
            <a:alphaModFix/>
          </a:blip>
          <a:srcRect b="0" l="0" r="0" t="0"/>
          <a:stretch/>
        </p:blipFill>
        <p:spPr>
          <a:xfrm>
            <a:off x="0" y="0"/>
            <a:ext cx="6858000" cy="5143500"/>
          </a:xfrm>
          <a:prstGeom prst="rect">
            <a:avLst/>
          </a:prstGeom>
          <a:noFill/>
          <a:ln>
            <a:noFill/>
          </a:ln>
        </p:spPr>
      </p:pic>
      <p:pic>
        <p:nvPicPr>
          <p:cNvPr id="416" name="Google Shape;416;p2" title="LL Green logo - white.png"/>
          <p:cNvPicPr preferRelativeResize="0"/>
          <p:nvPr/>
        </p:nvPicPr>
        <p:blipFill>
          <a:blip r:embed="rId5">
            <a:alphaModFix/>
          </a:blip>
          <a:stretch>
            <a:fillRect/>
          </a:stretch>
        </p:blipFill>
        <p:spPr>
          <a:xfrm>
            <a:off x="7162800" y="-453200"/>
            <a:ext cx="1981201" cy="1981201"/>
          </a:xfrm>
          <a:prstGeom prst="rect">
            <a:avLst/>
          </a:prstGeom>
          <a:noFill/>
          <a:ln>
            <a:noFill/>
          </a:ln>
        </p:spPr>
      </p:pic>
      <p:sp>
        <p:nvSpPr>
          <p:cNvPr id="417" name="Google Shape;417;p2"/>
          <p:cNvSpPr/>
          <p:nvPr/>
        </p:nvSpPr>
        <p:spPr>
          <a:xfrm>
            <a:off x="0" y="46532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8" name="Google Shape;418;p2"/>
          <p:cNvSpPr txBox="1"/>
          <p:nvPr/>
        </p:nvSpPr>
        <p:spPr>
          <a:xfrm>
            <a:off x="99750" y="47846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chemeClr val="lt1"/>
                </a:solidFill>
                <a:latin typeface="Helvetica Neue"/>
                <a:ea typeface="Helvetica Neue"/>
                <a:cs typeface="Helvetica Neue"/>
                <a:sym typeface="Helvetica Neue"/>
              </a:rPr>
              <a:t>Launch League Green</a:t>
            </a:r>
            <a:endParaRPr b="1" sz="1000">
              <a:solidFill>
                <a:schemeClr val="lt1"/>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1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08" name="Google Shape;608;p16"/>
          <p:cNvSpPr txBox="1"/>
          <p:nvPr>
            <p:ph type="title"/>
          </p:nvPr>
        </p:nvSpPr>
        <p:spPr>
          <a:xfrm>
            <a:off x="841000" y="71262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latin typeface="Helvetica Neue"/>
                <a:ea typeface="Helvetica Neue"/>
                <a:cs typeface="Helvetica Neue"/>
                <a:sym typeface="Helvetica Neue"/>
              </a:rPr>
              <a:t>Competitor analysis</a:t>
            </a:r>
            <a:endParaRPr sz="3000">
              <a:solidFill>
                <a:srgbClr val="000000"/>
              </a:solidFill>
              <a:latin typeface="Helvetica Neue"/>
              <a:ea typeface="Helvetica Neue"/>
              <a:cs typeface="Helvetica Neue"/>
              <a:sym typeface="Helvetica Neue"/>
            </a:endParaRPr>
          </a:p>
        </p:txBody>
      </p:sp>
      <p:sp>
        <p:nvSpPr>
          <p:cNvPr id="609" name="Google Shape;609;p16"/>
          <p:cNvSpPr txBox="1"/>
          <p:nvPr>
            <p:ph idx="1" type="body"/>
          </p:nvPr>
        </p:nvSpPr>
        <p:spPr>
          <a:xfrm>
            <a:off x="841000" y="1560725"/>
            <a:ext cx="5867700" cy="2433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000000"/>
              </a:buClr>
              <a:buSzPts val="1800"/>
              <a:buFont typeface="Helvetica Neue"/>
              <a:buAutoNum type="arabicPeriod"/>
            </a:pPr>
            <a:r>
              <a:rPr lang="en" sz="1800">
                <a:solidFill>
                  <a:srgbClr val="000000"/>
                </a:solidFill>
                <a:latin typeface="Helvetica Neue"/>
                <a:ea typeface="Helvetica Neue"/>
                <a:cs typeface="Helvetica Neue"/>
                <a:sym typeface="Helvetica Neue"/>
              </a:rPr>
              <a:t>Using the competitor analysis worksheet, look at what you are helping your customers do. Complete the worksheet. (10 minutes)</a:t>
            </a:r>
            <a:endParaRPr sz="1800">
              <a:solidFill>
                <a:srgbClr val="000000"/>
              </a:solidFill>
              <a:latin typeface="Helvetica Neue"/>
              <a:ea typeface="Helvetica Neue"/>
              <a:cs typeface="Helvetica Neue"/>
              <a:sym typeface="Helvetica Neue"/>
            </a:endParaRPr>
          </a:p>
          <a:p>
            <a:pPr indent="-342900" lvl="0" marL="457200" marR="0" rtl="0" algn="l">
              <a:lnSpc>
                <a:spcPct val="115000"/>
              </a:lnSpc>
              <a:spcBef>
                <a:spcPts val="0"/>
              </a:spcBef>
              <a:spcAft>
                <a:spcPts val="0"/>
              </a:spcAft>
              <a:buClr>
                <a:srgbClr val="000000"/>
              </a:buClr>
              <a:buSzPts val="1800"/>
              <a:buFont typeface="Helvetica Neue"/>
              <a:buAutoNum type="arabicPeriod"/>
            </a:pPr>
            <a:r>
              <a:rPr lang="en" sz="1800">
                <a:solidFill>
                  <a:srgbClr val="000000"/>
                </a:solidFill>
                <a:latin typeface="Helvetica Neue"/>
                <a:ea typeface="Helvetica Neue"/>
                <a:cs typeface="Helvetica Neue"/>
                <a:sym typeface="Helvetica Neue"/>
              </a:rPr>
              <a:t>Once you have a first version, test it by reading it out to someone. Ask them if they know of any competitors that you might have missed. </a:t>
            </a:r>
            <a:br>
              <a:rPr lang="en" sz="1800">
                <a:solidFill>
                  <a:srgbClr val="000000"/>
                </a:solidFill>
                <a:latin typeface="Helvetica Neue"/>
                <a:ea typeface="Helvetica Neue"/>
                <a:cs typeface="Helvetica Neue"/>
                <a:sym typeface="Helvetica Neue"/>
              </a:rPr>
            </a:br>
            <a:r>
              <a:rPr lang="en" sz="1800">
                <a:solidFill>
                  <a:srgbClr val="000000"/>
                </a:solidFill>
                <a:latin typeface="Helvetica Neue"/>
                <a:ea typeface="Helvetica Neue"/>
                <a:cs typeface="Helvetica Neue"/>
                <a:sym typeface="Helvetica Neue"/>
              </a:rPr>
              <a:t>(10 minutes)</a:t>
            </a:r>
            <a:endParaRPr sz="1800">
              <a:solidFill>
                <a:srgbClr val="000000"/>
              </a:solidFill>
              <a:latin typeface="Helvetica Neue"/>
              <a:ea typeface="Helvetica Neue"/>
              <a:cs typeface="Helvetica Neue"/>
              <a:sym typeface="Helvetica Neue"/>
            </a:endParaRPr>
          </a:p>
          <a:p>
            <a:pPr indent="0" lvl="0" marL="0" marR="0" rtl="0" algn="l">
              <a:lnSpc>
                <a:spcPct val="115000"/>
              </a:lnSpc>
              <a:spcBef>
                <a:spcPts val="1600"/>
              </a:spcBef>
              <a:spcAft>
                <a:spcPts val="1600"/>
              </a:spcAft>
              <a:buSzPts val="1600"/>
              <a:buNone/>
            </a:pPr>
            <a:r>
              <a:t/>
            </a:r>
            <a:endParaRPr sz="1800">
              <a:solidFill>
                <a:srgbClr val="000000"/>
              </a:solidFill>
              <a:latin typeface="Helvetica Neue"/>
              <a:ea typeface="Helvetica Neue"/>
              <a:cs typeface="Helvetica Neue"/>
              <a:sym typeface="Helvetica Neue"/>
            </a:endParaRPr>
          </a:p>
        </p:txBody>
      </p:sp>
      <p:pic>
        <p:nvPicPr>
          <p:cNvPr id="610" name="Google Shape;610;p16" title="LL Green logo - white.png"/>
          <p:cNvPicPr preferRelativeResize="0"/>
          <p:nvPr/>
        </p:nvPicPr>
        <p:blipFill>
          <a:blip r:embed="rId3">
            <a:alphaModFix/>
          </a:blip>
          <a:stretch>
            <a:fillRect/>
          </a:stretch>
        </p:blipFill>
        <p:spPr>
          <a:xfrm>
            <a:off x="7162800" y="-382425"/>
            <a:ext cx="1981201" cy="1981201"/>
          </a:xfrm>
          <a:prstGeom prst="rect">
            <a:avLst/>
          </a:prstGeom>
          <a:noFill/>
          <a:ln>
            <a:noFill/>
          </a:ln>
        </p:spPr>
      </p:pic>
      <p:sp>
        <p:nvSpPr>
          <p:cNvPr id="611" name="Google Shape;611;p16"/>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2" name="Google Shape;612;p16"/>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chemeClr val="lt1"/>
                </a:solidFill>
                <a:latin typeface="Helvetica Neue"/>
                <a:ea typeface="Helvetica Neue"/>
                <a:cs typeface="Helvetica Neue"/>
                <a:sym typeface="Helvetica Neue"/>
              </a:rPr>
              <a:t>Launch League Green</a:t>
            </a:r>
            <a:endParaRPr b="1" sz="1000">
              <a:solidFill>
                <a:schemeClr val="lt1"/>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17"/>
          <p:cNvSpPr txBox="1"/>
          <p:nvPr/>
        </p:nvSpPr>
        <p:spPr>
          <a:xfrm rot="-5400000">
            <a:off x="-1853025" y="2251250"/>
            <a:ext cx="4608600" cy="5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3600"/>
              <a:buFont typeface="Arial"/>
              <a:buNone/>
            </a:pPr>
            <a:r>
              <a:rPr lang="en" sz="3600">
                <a:solidFill>
                  <a:srgbClr val="CD1E18"/>
                </a:solidFill>
              </a:rPr>
              <a:t>Amaizing Briquettes</a:t>
            </a:r>
            <a:endParaRPr sz="3600">
              <a:solidFill>
                <a:srgbClr val="CD1E18"/>
              </a:solidFill>
            </a:endParaRPr>
          </a:p>
          <a:p>
            <a:pPr indent="0" lvl="0" marL="0" marR="0" rtl="0" algn="l">
              <a:lnSpc>
                <a:spcPct val="100000"/>
              </a:lnSpc>
              <a:spcBef>
                <a:spcPts val="0"/>
              </a:spcBef>
              <a:spcAft>
                <a:spcPts val="0"/>
              </a:spcAft>
              <a:buClr>
                <a:srgbClr val="000000"/>
              </a:buClr>
              <a:buSzPts val="3600"/>
              <a:buFont typeface="Arial"/>
              <a:buNone/>
            </a:pPr>
            <a:r>
              <a:t/>
            </a:r>
            <a:endParaRPr sz="3600">
              <a:solidFill>
                <a:srgbClr val="CD1E18"/>
              </a:solidFill>
            </a:endParaRPr>
          </a:p>
        </p:txBody>
      </p:sp>
      <p:pic>
        <p:nvPicPr>
          <p:cNvPr id="618" name="Google Shape;618;p17"/>
          <p:cNvPicPr preferRelativeResize="0"/>
          <p:nvPr/>
        </p:nvPicPr>
        <p:blipFill rotWithShape="1">
          <a:blip r:embed="rId3">
            <a:alphaModFix/>
          </a:blip>
          <a:srcRect b="3235" l="0" r="1312" t="7142"/>
          <a:stretch/>
        </p:blipFill>
        <p:spPr>
          <a:xfrm>
            <a:off x="890075" y="222675"/>
            <a:ext cx="7216226" cy="4609751"/>
          </a:xfrm>
          <a:prstGeom prst="rect">
            <a:avLst/>
          </a:prstGeom>
          <a:noFill/>
          <a:ln>
            <a:noFill/>
          </a:ln>
        </p:spPr>
      </p:pic>
      <p:sp>
        <p:nvSpPr>
          <p:cNvPr id="619" name="Google Shape;619;p17"/>
          <p:cNvSpPr txBox="1"/>
          <p:nvPr/>
        </p:nvSpPr>
        <p:spPr>
          <a:xfrm>
            <a:off x="942050" y="888075"/>
            <a:ext cx="1380300" cy="2451000"/>
          </a:xfrm>
          <a:prstGeom prst="rect">
            <a:avLst/>
          </a:prstGeom>
          <a:noFill/>
          <a:ln>
            <a:noFill/>
          </a:ln>
        </p:spPr>
        <p:txBody>
          <a:bodyPr anchorCtr="0" anchor="t" bIns="91425" lIns="91425" spcFirstLastPara="1" rIns="91425" wrap="square" tIns="91425">
            <a:noAutofit/>
          </a:bodyPr>
          <a:lstStyle/>
          <a:p>
            <a:pPr indent="-57150" lvl="0" marL="57150" marR="40585" rtl="0" algn="l">
              <a:lnSpc>
                <a:spcPct val="100000"/>
              </a:lnSpc>
              <a:spcBef>
                <a:spcPts val="0"/>
              </a:spcBef>
              <a:spcAft>
                <a:spcPts val="0"/>
              </a:spcAft>
              <a:buClr>
                <a:srgbClr val="B7B7B7"/>
              </a:buClr>
              <a:buSzPts val="800"/>
              <a:buFont typeface="Helvetica Neue"/>
              <a:buChar char="●"/>
            </a:pPr>
            <a:r>
              <a:rPr lang="en" sz="800">
                <a:solidFill>
                  <a:srgbClr val="B7B7B7"/>
                </a:solidFill>
                <a:latin typeface="Helvetica Neue"/>
                <a:ea typeface="Helvetica Neue"/>
                <a:cs typeface="Helvetica Neue"/>
                <a:sym typeface="Helvetica Neue"/>
              </a:rPr>
              <a:t>Many SA households and organisations use or rely on burning coal, wood, perofene, or gas to cook.</a:t>
            </a:r>
            <a:endParaRPr sz="800">
              <a:solidFill>
                <a:srgbClr val="B7B7B7"/>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B7B7B7"/>
              </a:buClr>
              <a:buSzPts val="800"/>
              <a:buFont typeface="Helvetica Neue"/>
              <a:buChar char="●"/>
            </a:pPr>
            <a:r>
              <a:rPr lang="en" sz="800">
                <a:solidFill>
                  <a:srgbClr val="B7B7B7"/>
                </a:solidFill>
                <a:latin typeface="Helvetica Neue"/>
                <a:ea typeface="Helvetica Neue"/>
                <a:cs typeface="Helvetica Neue"/>
                <a:sym typeface="Helvetica Neue"/>
              </a:rPr>
              <a:t>These are unhealthy, unsustainable, and set to become less affordable.</a:t>
            </a:r>
            <a:endParaRPr sz="800">
              <a:solidFill>
                <a:srgbClr val="B7B7B7"/>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B7B7B7"/>
              </a:buClr>
              <a:buSzPts val="800"/>
              <a:buFont typeface="Helvetica Neue"/>
              <a:buChar char="●"/>
            </a:pPr>
            <a:r>
              <a:rPr lang="en" sz="800">
                <a:solidFill>
                  <a:srgbClr val="B7B7B7"/>
                </a:solidFill>
                <a:latin typeface="Helvetica Neue"/>
                <a:ea typeface="Helvetica Neue"/>
                <a:cs typeface="Helvetica Neue"/>
                <a:sym typeface="Helvetica Neue"/>
              </a:rPr>
              <a:t>The existing alternative are typically pricy, such as eco-friendly briquettes at high-end grocery stores.</a:t>
            </a:r>
            <a:endParaRPr sz="800">
              <a:solidFill>
                <a:srgbClr val="B7B7B7"/>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B7B7B7"/>
              </a:buClr>
              <a:buSzPts val="800"/>
              <a:buFont typeface="Helvetica Neue"/>
              <a:buChar char="●"/>
            </a:pPr>
            <a:r>
              <a:rPr lang="en" sz="800">
                <a:solidFill>
                  <a:srgbClr val="B7B7B7"/>
                </a:solidFill>
                <a:latin typeface="Helvetica Neue"/>
                <a:ea typeface="Helvetica Neue"/>
                <a:cs typeface="Helvetica Neue"/>
                <a:sym typeface="Helvetica Neue"/>
              </a:rPr>
              <a:t>Meanwhile, maize crops create a lot of unused waste which can be turned into briquettes.</a:t>
            </a:r>
            <a:endParaRPr sz="800">
              <a:solidFill>
                <a:srgbClr val="B7B7B7"/>
              </a:solidFill>
              <a:latin typeface="Helvetica Neue"/>
              <a:ea typeface="Helvetica Neue"/>
              <a:cs typeface="Helvetica Neue"/>
              <a:sym typeface="Helvetica Neue"/>
            </a:endParaRPr>
          </a:p>
        </p:txBody>
      </p:sp>
      <p:sp>
        <p:nvSpPr>
          <p:cNvPr id="620" name="Google Shape;620;p17"/>
          <p:cNvSpPr txBox="1"/>
          <p:nvPr/>
        </p:nvSpPr>
        <p:spPr>
          <a:xfrm>
            <a:off x="2376050" y="888075"/>
            <a:ext cx="1380300" cy="1159800"/>
          </a:xfrm>
          <a:prstGeom prst="rect">
            <a:avLst/>
          </a:prstGeom>
          <a:noFill/>
          <a:ln>
            <a:noFill/>
          </a:ln>
        </p:spPr>
        <p:txBody>
          <a:bodyPr anchorCtr="0" anchor="t" bIns="91425" lIns="91425" spcFirstLastPara="1" rIns="91425" wrap="square" tIns="91425">
            <a:noAutofit/>
          </a:bodyPr>
          <a:lstStyle/>
          <a:p>
            <a:pPr indent="-57150" lvl="0" marL="57150" marR="40585" rtl="0" algn="l">
              <a:lnSpc>
                <a:spcPct val="100000"/>
              </a:lnSpc>
              <a:spcBef>
                <a:spcPts val="0"/>
              </a:spcBef>
              <a:spcAft>
                <a:spcPts val="0"/>
              </a:spcAft>
              <a:buClr>
                <a:srgbClr val="B7B7B7"/>
              </a:buClr>
              <a:buSzPts val="800"/>
              <a:buFont typeface="Helvetica Neue"/>
              <a:buChar char="●"/>
            </a:pPr>
            <a:r>
              <a:rPr lang="en" sz="800">
                <a:solidFill>
                  <a:srgbClr val="B7B7B7"/>
                </a:solidFill>
                <a:latin typeface="Helvetica Neue"/>
                <a:ea typeface="Helvetica Neue"/>
                <a:cs typeface="Helvetica Neue"/>
                <a:sym typeface="Helvetica Neue"/>
              </a:rPr>
              <a:t>Amaizing Briquettes sources maize waste from 15 local farmers, processes it into briquettes, and then sells it to retailers and a local school feeding scheme.</a:t>
            </a:r>
            <a:endParaRPr b="0" i="0" sz="800" u="none" cap="none" strike="noStrike">
              <a:solidFill>
                <a:srgbClr val="B7B7B7"/>
              </a:solidFill>
              <a:latin typeface="Helvetica Neue"/>
              <a:ea typeface="Helvetica Neue"/>
              <a:cs typeface="Helvetica Neue"/>
              <a:sym typeface="Helvetica Neue"/>
            </a:endParaRPr>
          </a:p>
          <a:p>
            <a:pPr indent="0" lvl="0" marL="0" marR="40585" rtl="0" algn="l">
              <a:lnSpc>
                <a:spcPct val="100000"/>
              </a:lnSpc>
              <a:spcBef>
                <a:spcPts val="1600"/>
              </a:spcBef>
              <a:spcAft>
                <a:spcPts val="1600"/>
              </a:spcAft>
              <a:buClr>
                <a:srgbClr val="000000"/>
              </a:buClr>
              <a:buSzPts val="800"/>
              <a:buFont typeface="Arial"/>
              <a:buNone/>
            </a:pPr>
            <a:r>
              <a:t/>
            </a:r>
            <a:endParaRPr b="0" i="0" sz="800" u="none" cap="none" strike="noStrike">
              <a:solidFill>
                <a:srgbClr val="B7B7B7"/>
              </a:solidFill>
              <a:latin typeface="Helvetica Neue"/>
              <a:ea typeface="Helvetica Neue"/>
              <a:cs typeface="Helvetica Neue"/>
              <a:sym typeface="Helvetica Neue"/>
            </a:endParaRPr>
          </a:p>
        </p:txBody>
      </p:sp>
      <p:sp>
        <p:nvSpPr>
          <p:cNvPr id="621" name="Google Shape;621;p17"/>
          <p:cNvSpPr txBox="1"/>
          <p:nvPr/>
        </p:nvSpPr>
        <p:spPr>
          <a:xfrm>
            <a:off x="6747638" y="893325"/>
            <a:ext cx="1296600" cy="2544000"/>
          </a:xfrm>
          <a:prstGeom prst="rect">
            <a:avLst/>
          </a:prstGeom>
          <a:noFill/>
          <a:ln>
            <a:noFill/>
          </a:ln>
        </p:spPr>
        <p:txBody>
          <a:bodyPr anchorCtr="0" anchor="t" bIns="91425" lIns="91425" spcFirstLastPara="1" rIns="91425" wrap="square" tIns="91425">
            <a:noAutofit/>
          </a:bodyPr>
          <a:lstStyle/>
          <a:p>
            <a:pPr indent="-57150" lvl="0" marL="57150" marR="40585" rtl="0" algn="l">
              <a:lnSpc>
                <a:spcPct val="100000"/>
              </a:lnSpc>
              <a:spcBef>
                <a:spcPts val="0"/>
              </a:spcBef>
              <a:spcAft>
                <a:spcPts val="0"/>
              </a:spcAft>
              <a:buClr>
                <a:srgbClr val="999999"/>
              </a:buClr>
              <a:buSzPts val="800"/>
              <a:buFont typeface="Helvetica Neue"/>
              <a:buChar char="●"/>
            </a:pPr>
            <a:r>
              <a:rPr lang="en" sz="800">
                <a:solidFill>
                  <a:srgbClr val="999999"/>
                </a:solidFill>
                <a:latin typeface="Helvetica Neue"/>
                <a:ea typeface="Helvetica Neue"/>
                <a:cs typeface="Helvetica Neue"/>
                <a:sym typeface="Helvetica Neue"/>
              </a:rPr>
              <a:t>Retailers, such as spaza shops, grocery stores, and petrol station shops. All located in or around Mbombela.</a:t>
            </a:r>
            <a:endParaRPr sz="800">
              <a:solidFill>
                <a:srgbClr val="999999"/>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999999"/>
              </a:buClr>
              <a:buSzPts val="800"/>
              <a:buFont typeface="Helvetica Neue"/>
              <a:buChar char="●"/>
            </a:pPr>
            <a:r>
              <a:rPr lang="en" sz="800">
                <a:solidFill>
                  <a:srgbClr val="999999"/>
                </a:solidFill>
                <a:latin typeface="Helvetica Neue"/>
                <a:ea typeface="Helvetica Neue"/>
                <a:cs typeface="Helvetica Neue"/>
                <a:sym typeface="Helvetica Neue"/>
              </a:rPr>
              <a:t>Organisations such as school feeding schemes who service vulnerable groups. All located in or around Mbombela.</a:t>
            </a:r>
            <a:endParaRPr sz="800">
              <a:solidFill>
                <a:srgbClr val="999999"/>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999999"/>
              </a:buClr>
              <a:buSzPts val="800"/>
              <a:buFont typeface="Helvetica Neue"/>
              <a:buChar char="●"/>
            </a:pPr>
            <a:r>
              <a:rPr lang="en" sz="800" u="sng">
                <a:solidFill>
                  <a:srgbClr val="999999"/>
                </a:solidFill>
                <a:latin typeface="Helvetica Neue"/>
                <a:ea typeface="Helvetica Neue"/>
                <a:cs typeface="Helvetica Neue"/>
                <a:sym typeface="Helvetica Neue"/>
              </a:rPr>
              <a:t>Users</a:t>
            </a:r>
            <a:r>
              <a:rPr lang="en" sz="800">
                <a:solidFill>
                  <a:srgbClr val="999999"/>
                </a:solidFill>
                <a:latin typeface="Helvetica Neue"/>
                <a:ea typeface="Helvetica Neue"/>
                <a:cs typeface="Helvetica Neue"/>
                <a:sym typeface="Helvetica Neue"/>
              </a:rPr>
              <a:t>: Households and chefs of various income groups, through primarily those who want affordable, healthy briquettes.</a:t>
            </a:r>
            <a:endParaRPr b="0" i="0" sz="800" u="none" cap="none" strike="noStrike">
              <a:solidFill>
                <a:srgbClr val="999999"/>
              </a:solidFill>
              <a:latin typeface="Helvetica Neue"/>
              <a:ea typeface="Helvetica Neue"/>
              <a:cs typeface="Helvetica Neue"/>
              <a:sym typeface="Helvetica Neue"/>
            </a:endParaRPr>
          </a:p>
        </p:txBody>
      </p:sp>
      <p:sp>
        <p:nvSpPr>
          <p:cNvPr id="622" name="Google Shape;622;p17"/>
          <p:cNvSpPr txBox="1"/>
          <p:nvPr/>
        </p:nvSpPr>
        <p:spPr>
          <a:xfrm>
            <a:off x="3836638" y="785650"/>
            <a:ext cx="1380300" cy="1508700"/>
          </a:xfrm>
          <a:prstGeom prst="rect">
            <a:avLst/>
          </a:prstGeom>
          <a:noFill/>
          <a:ln>
            <a:noFill/>
          </a:ln>
        </p:spPr>
        <p:txBody>
          <a:bodyPr anchorCtr="0" anchor="t" bIns="91425" lIns="91425" spcFirstLastPara="1" rIns="91425" wrap="square" tIns="91425">
            <a:noAutofit/>
          </a:bodyPr>
          <a:lstStyle/>
          <a:p>
            <a:pPr indent="-57150" lvl="0" marL="57150" marR="40585" rtl="0" algn="l">
              <a:lnSpc>
                <a:spcPct val="100000"/>
              </a:lnSpc>
              <a:spcBef>
                <a:spcPts val="0"/>
              </a:spcBef>
              <a:spcAft>
                <a:spcPts val="0"/>
              </a:spcAft>
              <a:buClr>
                <a:srgbClr val="000000"/>
              </a:buClr>
              <a:buSzPts val="800"/>
              <a:buFont typeface="Helvetica Neue"/>
              <a:buChar char="●"/>
            </a:pPr>
            <a:r>
              <a:rPr lang="en" sz="800">
                <a:latin typeface="Helvetica Neue"/>
                <a:ea typeface="Helvetica Neue"/>
                <a:cs typeface="Helvetica Neue"/>
                <a:sym typeface="Helvetica Neue"/>
              </a:rPr>
              <a:t>Sourcing maize waste allows the business to create affordable briquettes.</a:t>
            </a:r>
            <a:endParaRPr sz="800">
              <a:latin typeface="Helvetica Neue"/>
              <a:ea typeface="Helvetica Neue"/>
              <a:cs typeface="Helvetica Neue"/>
              <a:sym typeface="Helvetica Neue"/>
            </a:endParaRPr>
          </a:p>
          <a:p>
            <a:pPr indent="-57150" lvl="0" marL="57150" marR="40585" rtl="0" algn="l">
              <a:lnSpc>
                <a:spcPct val="100000"/>
              </a:lnSpc>
              <a:spcBef>
                <a:spcPts val="0"/>
              </a:spcBef>
              <a:spcAft>
                <a:spcPts val="0"/>
              </a:spcAft>
              <a:buSzPts val="800"/>
              <a:buFont typeface="Helvetica Neue"/>
              <a:buChar char="●"/>
            </a:pPr>
            <a:r>
              <a:rPr lang="en" sz="800">
                <a:latin typeface="Helvetica Neue"/>
                <a:ea typeface="Helvetica Neue"/>
                <a:cs typeface="Helvetica Neue"/>
                <a:sym typeface="Helvetica Neue"/>
              </a:rPr>
              <a:t>It does not cause users to cough when burning it.</a:t>
            </a:r>
            <a:endParaRPr sz="800">
              <a:latin typeface="Helvetica Neue"/>
              <a:ea typeface="Helvetica Neue"/>
              <a:cs typeface="Helvetica Neue"/>
              <a:sym typeface="Helvetica Neue"/>
            </a:endParaRPr>
          </a:p>
          <a:p>
            <a:pPr indent="-57150" lvl="0" marL="57150" marR="40585" rtl="0" algn="l">
              <a:lnSpc>
                <a:spcPct val="100000"/>
              </a:lnSpc>
              <a:spcBef>
                <a:spcPts val="0"/>
              </a:spcBef>
              <a:spcAft>
                <a:spcPts val="0"/>
              </a:spcAft>
              <a:buSzPts val="800"/>
              <a:buFont typeface="Helvetica Neue"/>
              <a:buChar char="●"/>
            </a:pPr>
            <a:r>
              <a:rPr lang="en" sz="800">
                <a:latin typeface="Helvetica Neue"/>
                <a:ea typeface="Helvetica Neue"/>
                <a:cs typeface="Helvetica Neue"/>
                <a:sym typeface="Helvetica Neue"/>
              </a:rPr>
              <a:t>It is easy for customers to source.</a:t>
            </a:r>
            <a:endParaRPr sz="800">
              <a:latin typeface="Helvetica Neue"/>
              <a:ea typeface="Helvetica Neue"/>
              <a:cs typeface="Helvetica Neue"/>
              <a:sym typeface="Helvetica Neue"/>
            </a:endParaRPr>
          </a:p>
          <a:p>
            <a:pPr indent="-57150" lvl="0" marL="57150" marR="40585" rtl="0" algn="l">
              <a:lnSpc>
                <a:spcPct val="100000"/>
              </a:lnSpc>
              <a:spcBef>
                <a:spcPts val="0"/>
              </a:spcBef>
              <a:spcAft>
                <a:spcPts val="0"/>
              </a:spcAft>
              <a:buSzPts val="800"/>
              <a:buFont typeface="Helvetica Neue"/>
              <a:buChar char="●"/>
            </a:pPr>
            <a:r>
              <a:rPr lang="en" sz="800">
                <a:latin typeface="Helvetica Neue"/>
                <a:ea typeface="Helvetica Neue"/>
                <a:cs typeface="Helvetica Neue"/>
                <a:sym typeface="Helvetica Neue"/>
              </a:rPr>
              <a:t>It has several payment options.</a:t>
            </a:r>
            <a:endParaRPr sz="800">
              <a:latin typeface="Helvetica Neue"/>
              <a:ea typeface="Helvetica Neue"/>
              <a:cs typeface="Helvetica Neue"/>
              <a:sym typeface="Helvetica Neue"/>
            </a:endParaRPr>
          </a:p>
        </p:txBody>
      </p:sp>
      <p:sp>
        <p:nvSpPr>
          <p:cNvPr id="623" name="Google Shape;623;p17"/>
          <p:cNvSpPr txBox="1"/>
          <p:nvPr/>
        </p:nvSpPr>
        <p:spPr>
          <a:xfrm>
            <a:off x="2416825" y="2688325"/>
            <a:ext cx="2726700" cy="749100"/>
          </a:xfrm>
          <a:prstGeom prst="rect">
            <a:avLst/>
          </a:prstGeom>
          <a:noFill/>
          <a:ln>
            <a:noFill/>
          </a:ln>
        </p:spPr>
        <p:txBody>
          <a:bodyPr anchorCtr="0" anchor="t" bIns="91425" lIns="91425" spcFirstLastPara="1" rIns="91425" wrap="square" tIns="91425">
            <a:noAutofit/>
          </a:bodyPr>
          <a:lstStyle/>
          <a:p>
            <a:pPr indent="-57150" lvl="0" marL="57150" marR="40585" rtl="0" algn="l">
              <a:lnSpc>
                <a:spcPct val="100000"/>
              </a:lnSpc>
              <a:spcBef>
                <a:spcPts val="0"/>
              </a:spcBef>
              <a:spcAft>
                <a:spcPts val="0"/>
              </a:spcAft>
              <a:buClr>
                <a:srgbClr val="000000"/>
              </a:buClr>
              <a:buSzPts val="800"/>
              <a:buFont typeface="Helvetica Neue"/>
              <a:buChar char="●"/>
            </a:pPr>
            <a:r>
              <a:rPr lang="en" sz="800">
                <a:latin typeface="Helvetica Neue"/>
                <a:ea typeface="Helvetica Neue"/>
                <a:cs typeface="Helvetica Neue"/>
                <a:sym typeface="Helvetica Neue"/>
              </a:rPr>
              <a:t>Direct competitors are unhealthy, expensive, and/or harder to source and pay for by customers.</a:t>
            </a:r>
            <a:endParaRPr b="0" i="0" sz="800" u="none" cap="none" strike="noStrike">
              <a:solidFill>
                <a:srgbClr val="000000"/>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000000"/>
              </a:buClr>
              <a:buSzPts val="800"/>
              <a:buFont typeface="Helvetica Neue"/>
              <a:buChar char="●"/>
            </a:pPr>
            <a:r>
              <a:rPr b="0" i="0" lang="en" sz="800" u="none" cap="none" strike="noStrike">
                <a:solidFill>
                  <a:srgbClr val="000000"/>
                </a:solidFill>
                <a:latin typeface="Helvetica Neue"/>
                <a:ea typeface="Helvetica Neue"/>
                <a:cs typeface="Helvetica Neue"/>
                <a:sym typeface="Helvetica Neue"/>
              </a:rPr>
              <a:t>Substitutes or indirect competitors include </a:t>
            </a:r>
            <a:r>
              <a:rPr lang="en" sz="800">
                <a:latin typeface="Helvetica Neue"/>
                <a:ea typeface="Helvetica Neue"/>
                <a:cs typeface="Helvetica Neue"/>
                <a:sym typeface="Helvetica Neue"/>
              </a:rPr>
              <a:t>electricity services, though these are currently expected to become more expensive.</a:t>
            </a:r>
            <a:endParaRPr b="0" i="0" sz="800" u="none" cap="none" strike="noStrike">
              <a:solidFill>
                <a:srgbClr val="000000"/>
              </a:solidFill>
              <a:latin typeface="Helvetica Neue"/>
              <a:ea typeface="Helvetica Neue"/>
              <a:cs typeface="Helvetica Neue"/>
              <a:sym typeface="Helvetica Neue"/>
            </a:endParaRPr>
          </a:p>
        </p:txBody>
      </p:sp>
      <p:sp>
        <p:nvSpPr>
          <p:cNvPr id="624" name="Google Shape;624;p17"/>
          <p:cNvSpPr txBox="1"/>
          <p:nvPr/>
        </p:nvSpPr>
        <p:spPr>
          <a:xfrm>
            <a:off x="5297213" y="893325"/>
            <a:ext cx="1296600" cy="2544000"/>
          </a:xfrm>
          <a:prstGeom prst="rect">
            <a:avLst/>
          </a:prstGeom>
          <a:noFill/>
          <a:ln>
            <a:noFill/>
          </a:ln>
        </p:spPr>
        <p:txBody>
          <a:bodyPr anchorCtr="0" anchor="t" bIns="91425" lIns="91425" spcFirstLastPara="1" rIns="91425" wrap="square" tIns="91425">
            <a:noAutofit/>
          </a:bodyPr>
          <a:lstStyle/>
          <a:p>
            <a:pPr indent="-57150" lvl="0" marL="57150" marR="40585" rtl="0" algn="l">
              <a:lnSpc>
                <a:spcPct val="100000"/>
              </a:lnSpc>
              <a:spcBef>
                <a:spcPts val="0"/>
              </a:spcBef>
              <a:spcAft>
                <a:spcPts val="0"/>
              </a:spcAft>
              <a:buClr>
                <a:srgbClr val="999999"/>
              </a:buClr>
              <a:buSzPts val="800"/>
              <a:buFont typeface="Helvetica Neue"/>
              <a:buChar char="●"/>
            </a:pPr>
            <a:r>
              <a:rPr lang="en" sz="800">
                <a:solidFill>
                  <a:srgbClr val="999999"/>
                </a:solidFill>
                <a:latin typeface="Helvetica Neue"/>
                <a:ea typeface="Helvetica Neue"/>
                <a:cs typeface="Helvetica Neue"/>
                <a:sym typeface="Helvetica Neue"/>
              </a:rPr>
              <a:t>Free social media platforms, especially Facebook, Twitter, and Instagram.</a:t>
            </a:r>
            <a:endParaRPr sz="800">
              <a:solidFill>
                <a:srgbClr val="999999"/>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999999"/>
              </a:buClr>
              <a:buSzPts val="800"/>
              <a:buFont typeface="Helvetica Neue"/>
              <a:buChar char="●"/>
            </a:pPr>
            <a:r>
              <a:rPr lang="en" sz="800">
                <a:solidFill>
                  <a:srgbClr val="999999"/>
                </a:solidFill>
                <a:latin typeface="Helvetica Neue"/>
                <a:ea typeface="Helvetica Neue"/>
                <a:cs typeface="Helvetica Neue"/>
                <a:sym typeface="Helvetica Neue"/>
              </a:rPr>
              <a:t>Setting up meetings with store owners &amp; school principals to discuss how they can work together.</a:t>
            </a:r>
            <a:endParaRPr sz="800">
              <a:solidFill>
                <a:srgbClr val="999999"/>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999999"/>
              </a:buClr>
              <a:buSzPts val="800"/>
              <a:buFont typeface="Helvetica Neue"/>
              <a:buChar char="●"/>
            </a:pPr>
            <a:r>
              <a:rPr lang="en" sz="800">
                <a:solidFill>
                  <a:srgbClr val="999999"/>
                </a:solidFill>
                <a:latin typeface="Helvetica Neue"/>
                <a:ea typeface="Helvetica Neue"/>
                <a:cs typeface="Helvetica Neue"/>
                <a:sym typeface="Helvetica Neue"/>
              </a:rPr>
              <a:t>Advertising on and in taxis, as well as posters in train stations and taxi ranks - it's likely that your target audience will use these to travel and will be stuck in queues.</a:t>
            </a:r>
            <a:endParaRPr b="0" i="0" sz="800" u="none" cap="none" strike="noStrike">
              <a:solidFill>
                <a:srgbClr val="999999"/>
              </a:solidFill>
              <a:latin typeface="Helvetica Neue"/>
              <a:ea typeface="Helvetica Neue"/>
              <a:cs typeface="Helvetica Neue"/>
              <a:sym typeface="Helvetica Neue"/>
            </a:endParaRPr>
          </a:p>
        </p:txBody>
      </p:sp>
      <p:sp>
        <p:nvSpPr>
          <p:cNvPr id="625" name="Google Shape;625;p17"/>
          <p:cNvSpPr/>
          <p:nvPr/>
        </p:nvSpPr>
        <p:spPr>
          <a:xfrm>
            <a:off x="0" y="48056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6" name="Google Shape;626;p17"/>
          <p:cNvSpPr txBox="1"/>
          <p:nvPr/>
        </p:nvSpPr>
        <p:spPr>
          <a:xfrm>
            <a:off x="99750" y="49370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chemeClr val="lt1"/>
                </a:solidFill>
                <a:latin typeface="Helvetica Neue"/>
                <a:ea typeface="Helvetica Neue"/>
                <a:cs typeface="Helvetica Neue"/>
                <a:sym typeface="Helvetica Neue"/>
              </a:rPr>
              <a:t>Launch League Green</a:t>
            </a:r>
            <a:endParaRPr b="1" sz="1000">
              <a:solidFill>
                <a:schemeClr val="lt1"/>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pic>
        <p:nvPicPr>
          <p:cNvPr id="631" name="Google Shape;631;p18"/>
          <p:cNvPicPr preferRelativeResize="0"/>
          <p:nvPr/>
        </p:nvPicPr>
        <p:blipFill rotWithShape="1">
          <a:blip r:embed="rId3">
            <a:alphaModFix/>
          </a:blip>
          <a:srcRect b="2441" l="0" r="0" t="7151"/>
          <a:stretch/>
        </p:blipFill>
        <p:spPr>
          <a:xfrm>
            <a:off x="1037650" y="498200"/>
            <a:ext cx="6884325" cy="4374574"/>
          </a:xfrm>
          <a:prstGeom prst="rect">
            <a:avLst/>
          </a:prstGeom>
          <a:noFill/>
          <a:ln>
            <a:noFill/>
          </a:ln>
        </p:spPr>
      </p:pic>
      <p:sp>
        <p:nvSpPr>
          <p:cNvPr id="632" name="Google Shape;632;p18"/>
          <p:cNvSpPr/>
          <p:nvPr/>
        </p:nvSpPr>
        <p:spPr>
          <a:xfrm>
            <a:off x="0" y="48056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3" name="Google Shape;633;p18"/>
          <p:cNvSpPr txBox="1"/>
          <p:nvPr/>
        </p:nvSpPr>
        <p:spPr>
          <a:xfrm>
            <a:off x="99750" y="49370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chemeClr val="lt1"/>
                </a:solidFill>
                <a:latin typeface="Helvetica Neue"/>
                <a:ea typeface="Helvetica Neue"/>
                <a:cs typeface="Helvetica Neue"/>
                <a:sym typeface="Helvetica Neue"/>
              </a:rPr>
              <a:t>Launch League Green</a:t>
            </a:r>
            <a:endParaRPr b="1" sz="1000">
              <a:solidFill>
                <a:schemeClr val="lt1"/>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cxnSp>
        <p:nvCxnSpPr>
          <p:cNvPr id="638" name="Google Shape;638;p19"/>
          <p:cNvCxnSpPr/>
          <p:nvPr/>
        </p:nvCxnSpPr>
        <p:spPr>
          <a:xfrm rot="-5400000">
            <a:off x="2470050" y="3428275"/>
            <a:ext cx="711000" cy="427500"/>
          </a:xfrm>
          <a:prstGeom prst="curvedConnector3">
            <a:avLst>
              <a:gd fmla="val 24494" name="adj1"/>
            </a:avLst>
          </a:prstGeom>
          <a:noFill/>
          <a:ln cap="flat" cmpd="sng" w="19050">
            <a:solidFill>
              <a:srgbClr val="FFFFFF"/>
            </a:solidFill>
            <a:prstDash val="dot"/>
            <a:round/>
            <a:headEnd len="sm" w="sm" type="none"/>
            <a:tailEnd len="sm" w="sm" type="none"/>
          </a:ln>
        </p:spPr>
      </p:cxnSp>
      <p:sp>
        <p:nvSpPr>
          <p:cNvPr id="639" name="Google Shape;639;p19"/>
          <p:cNvSpPr/>
          <p:nvPr/>
        </p:nvSpPr>
        <p:spPr>
          <a:xfrm rot="-2443874">
            <a:off x="8033533" y="422321"/>
            <a:ext cx="416085" cy="715157"/>
          </a:xfrm>
          <a:prstGeom prst="moon">
            <a:avLst>
              <a:gd fmla="val 37671"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19"/>
          <p:cNvSpPr/>
          <p:nvPr/>
        </p:nvSpPr>
        <p:spPr>
          <a:xfrm rot="1794330">
            <a:off x="4872427" y="778126"/>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41" name="Google Shape;641;p19"/>
          <p:cNvGrpSpPr/>
          <p:nvPr/>
        </p:nvGrpSpPr>
        <p:grpSpPr>
          <a:xfrm rot="-1460838">
            <a:off x="2411664" y="2868492"/>
            <a:ext cx="477175" cy="481322"/>
            <a:chOff x="576250" y="4319400"/>
            <a:chExt cx="442075" cy="442050"/>
          </a:xfrm>
        </p:grpSpPr>
        <p:sp>
          <p:nvSpPr>
            <p:cNvPr id="642" name="Google Shape;642;p19"/>
            <p:cNvSpPr/>
            <p:nvPr/>
          </p:nvSpPr>
          <p:spPr>
            <a:xfrm>
              <a:off x="576250" y="4319400"/>
              <a:ext cx="442075" cy="442050"/>
            </a:xfrm>
            <a:custGeom>
              <a:rect b="b" l="l" r="r" t="t"/>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19"/>
            <p:cNvSpPr/>
            <p:nvPr/>
          </p:nvSpPr>
          <p:spPr>
            <a:xfrm>
              <a:off x="595725" y="4668875"/>
              <a:ext cx="73100" cy="73100"/>
            </a:xfrm>
            <a:custGeom>
              <a:rect b="b" l="l" r="r" t="t"/>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19"/>
            <p:cNvSpPr/>
            <p:nvPr/>
          </p:nvSpPr>
          <p:spPr>
            <a:xfrm>
              <a:off x="652350" y="4711500"/>
              <a:ext cx="46925" cy="46925"/>
            </a:xfrm>
            <a:custGeom>
              <a:rect b="b" l="l" r="r" t="t"/>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19"/>
            <p:cNvSpPr/>
            <p:nvPr/>
          </p:nvSpPr>
          <p:spPr>
            <a:xfrm>
              <a:off x="579300" y="4638450"/>
              <a:ext cx="46900" cy="46900"/>
            </a:xfrm>
            <a:custGeom>
              <a:rect b="b" l="l" r="r" t="t"/>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46" name="Google Shape;646;p19"/>
          <p:cNvSpPr/>
          <p:nvPr/>
        </p:nvSpPr>
        <p:spPr>
          <a:xfrm>
            <a:off x="4254689" y="372066"/>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47" name="Google Shape;647;p19"/>
          <p:cNvGrpSpPr/>
          <p:nvPr/>
        </p:nvGrpSpPr>
        <p:grpSpPr>
          <a:xfrm>
            <a:off x="473436" y="4370920"/>
            <a:ext cx="393060" cy="393060"/>
            <a:chOff x="5941025" y="3634400"/>
            <a:chExt cx="467650" cy="467650"/>
          </a:xfrm>
        </p:grpSpPr>
        <p:sp>
          <p:nvSpPr>
            <p:cNvPr id="648" name="Google Shape;648;p19"/>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19"/>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19"/>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19"/>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19"/>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19"/>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654" name="Google Shape;654;p19"/>
          <p:cNvCxnSpPr/>
          <p:nvPr/>
        </p:nvCxnSpPr>
        <p:spPr>
          <a:xfrm flipH="1" rot="10800000">
            <a:off x="909425" y="4330425"/>
            <a:ext cx="969900" cy="343500"/>
          </a:xfrm>
          <a:prstGeom prst="curvedConnector3">
            <a:avLst>
              <a:gd fmla="val 66958" name="adj1"/>
            </a:avLst>
          </a:prstGeom>
          <a:noFill/>
          <a:ln cap="flat" cmpd="sng" w="19050">
            <a:solidFill>
              <a:srgbClr val="FFFFFF"/>
            </a:solidFill>
            <a:prstDash val="dot"/>
            <a:round/>
            <a:headEnd len="sm" w="sm" type="none"/>
            <a:tailEnd len="sm" w="sm" type="none"/>
          </a:ln>
        </p:spPr>
      </p:cxnSp>
      <p:sp>
        <p:nvSpPr>
          <p:cNvPr id="655" name="Google Shape;655;p19"/>
          <p:cNvSpPr/>
          <p:nvPr/>
        </p:nvSpPr>
        <p:spPr>
          <a:xfrm>
            <a:off x="1487400" y="4165825"/>
            <a:ext cx="393000" cy="3930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Cambria"/>
                <a:ea typeface="Cambria"/>
                <a:cs typeface="Cambria"/>
                <a:sym typeface="Cambria"/>
              </a:rPr>
              <a:t>i</a:t>
            </a:r>
            <a:endParaRPr b="1" i="0" sz="1800" u="none" cap="none" strike="noStrike">
              <a:solidFill>
                <a:srgbClr val="000000"/>
              </a:solidFill>
              <a:latin typeface="Cambria"/>
              <a:ea typeface="Cambria"/>
              <a:cs typeface="Cambria"/>
              <a:sym typeface="Cambria"/>
            </a:endParaRPr>
          </a:p>
        </p:txBody>
      </p:sp>
      <p:sp>
        <p:nvSpPr>
          <p:cNvPr id="656" name="Google Shape;656;p19"/>
          <p:cNvSpPr/>
          <p:nvPr/>
        </p:nvSpPr>
        <p:spPr>
          <a:xfrm rot="1794330">
            <a:off x="7292152" y="415101"/>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19"/>
          <p:cNvSpPr/>
          <p:nvPr/>
        </p:nvSpPr>
        <p:spPr>
          <a:xfrm rot="1794330">
            <a:off x="5764677" y="4156901"/>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19"/>
          <p:cNvSpPr/>
          <p:nvPr/>
        </p:nvSpPr>
        <p:spPr>
          <a:xfrm rot="1794330">
            <a:off x="905477" y="629176"/>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19"/>
          <p:cNvSpPr/>
          <p:nvPr/>
        </p:nvSpPr>
        <p:spPr>
          <a:xfrm rot="1794330">
            <a:off x="8450752" y="2755851"/>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19"/>
          <p:cNvSpPr/>
          <p:nvPr/>
        </p:nvSpPr>
        <p:spPr>
          <a:xfrm rot="1794330">
            <a:off x="557139" y="3168026"/>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19"/>
          <p:cNvSpPr/>
          <p:nvPr/>
        </p:nvSpPr>
        <p:spPr>
          <a:xfrm rot="1794330">
            <a:off x="3395577" y="4715776"/>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19"/>
          <p:cNvSpPr/>
          <p:nvPr/>
        </p:nvSpPr>
        <p:spPr>
          <a:xfrm>
            <a:off x="8504514" y="1424829"/>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19"/>
          <p:cNvSpPr/>
          <p:nvPr/>
        </p:nvSpPr>
        <p:spPr>
          <a:xfrm>
            <a:off x="7034214" y="3286529"/>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19"/>
          <p:cNvSpPr/>
          <p:nvPr/>
        </p:nvSpPr>
        <p:spPr>
          <a:xfrm>
            <a:off x="4826589" y="4504004"/>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19"/>
          <p:cNvSpPr/>
          <p:nvPr/>
        </p:nvSpPr>
        <p:spPr>
          <a:xfrm>
            <a:off x="1170089" y="1660354"/>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66" name="Google Shape;666;p19"/>
          <p:cNvCxnSpPr/>
          <p:nvPr/>
        </p:nvCxnSpPr>
        <p:spPr>
          <a:xfrm flipH="1" rot="10800000">
            <a:off x="1741075" y="4009650"/>
            <a:ext cx="969900" cy="343500"/>
          </a:xfrm>
          <a:prstGeom prst="curvedConnector3">
            <a:avLst>
              <a:gd fmla="val 26773" name="adj1"/>
            </a:avLst>
          </a:prstGeom>
          <a:noFill/>
          <a:ln cap="flat" cmpd="sng" w="19050">
            <a:solidFill>
              <a:srgbClr val="FFFFFF"/>
            </a:solidFill>
            <a:prstDash val="dot"/>
            <a:round/>
            <a:headEnd len="sm" w="sm" type="none"/>
            <a:tailEnd len="sm" w="sm" type="none"/>
          </a:ln>
        </p:spPr>
      </p:cxnSp>
      <p:sp>
        <p:nvSpPr>
          <p:cNvPr id="667" name="Google Shape;667;p19"/>
          <p:cNvSpPr/>
          <p:nvPr/>
        </p:nvSpPr>
        <p:spPr>
          <a:xfrm>
            <a:off x="2453750" y="3833300"/>
            <a:ext cx="393000" cy="393000"/>
          </a:xfrm>
          <a:prstGeom prst="ellipse">
            <a:avLst/>
          </a:prstGeom>
          <a:solidFill>
            <a:srgbClr val="133A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1</a:t>
            </a:r>
            <a:endParaRPr b="1" i="0" sz="1800" u="none" cap="none" strike="noStrike">
              <a:solidFill>
                <a:srgbClr val="000000"/>
              </a:solidFill>
              <a:latin typeface="Arial"/>
              <a:ea typeface="Arial"/>
              <a:cs typeface="Arial"/>
              <a:sym typeface="Arial"/>
            </a:endParaRPr>
          </a:p>
        </p:txBody>
      </p:sp>
      <p:sp>
        <p:nvSpPr>
          <p:cNvPr id="668" name="Google Shape;668;p19"/>
          <p:cNvSpPr/>
          <p:nvPr/>
        </p:nvSpPr>
        <p:spPr>
          <a:xfrm>
            <a:off x="2891900" y="3014600"/>
            <a:ext cx="393000" cy="393000"/>
          </a:xfrm>
          <a:prstGeom prst="ellipse">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2</a:t>
            </a:r>
            <a:endParaRPr b="1" i="0" sz="1800" u="none" cap="none" strike="noStrike">
              <a:solidFill>
                <a:srgbClr val="000000"/>
              </a:solidFill>
              <a:latin typeface="Arial"/>
              <a:ea typeface="Arial"/>
              <a:cs typeface="Arial"/>
              <a:sym typeface="Arial"/>
            </a:endParaRPr>
          </a:p>
        </p:txBody>
      </p:sp>
      <p:sp>
        <p:nvSpPr>
          <p:cNvPr id="669" name="Google Shape;669;p19"/>
          <p:cNvSpPr/>
          <p:nvPr/>
        </p:nvSpPr>
        <p:spPr>
          <a:xfrm>
            <a:off x="2805489" y="532904"/>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19"/>
          <p:cNvSpPr/>
          <p:nvPr/>
        </p:nvSpPr>
        <p:spPr>
          <a:xfrm rot="1794330">
            <a:off x="373827" y="48912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19"/>
          <p:cNvSpPr/>
          <p:nvPr/>
        </p:nvSpPr>
        <p:spPr>
          <a:xfrm rot="1794330">
            <a:off x="7390502" y="373877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19"/>
          <p:cNvSpPr/>
          <p:nvPr/>
        </p:nvSpPr>
        <p:spPr>
          <a:xfrm rot="1794330">
            <a:off x="4817677" y="114501"/>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19"/>
          <p:cNvSpPr/>
          <p:nvPr/>
        </p:nvSpPr>
        <p:spPr>
          <a:xfrm rot="1794330">
            <a:off x="2189127" y="274139"/>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19"/>
          <p:cNvSpPr/>
          <p:nvPr/>
        </p:nvSpPr>
        <p:spPr>
          <a:xfrm rot="1794330">
            <a:off x="4872427" y="373877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19"/>
          <p:cNvSpPr/>
          <p:nvPr/>
        </p:nvSpPr>
        <p:spPr>
          <a:xfrm rot="1794330">
            <a:off x="2712727" y="151707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19"/>
          <p:cNvSpPr/>
          <p:nvPr/>
        </p:nvSpPr>
        <p:spPr>
          <a:xfrm rot="1794330">
            <a:off x="222627" y="286742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78" name="Google Shape;678;p19"/>
          <p:cNvSpPr/>
          <p:nvPr/>
        </p:nvSpPr>
        <p:spPr>
          <a:xfrm>
            <a:off x="3660200" y="2321000"/>
            <a:ext cx="393000" cy="393000"/>
          </a:xfrm>
          <a:prstGeom prst="ellipse">
            <a:avLst/>
          </a:prstGeom>
          <a:solidFill>
            <a:srgbClr val="CD1E18"/>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FFFFFF"/>
                </a:solidFill>
                <a:latin typeface="Arial"/>
                <a:ea typeface="Arial"/>
                <a:cs typeface="Arial"/>
                <a:sym typeface="Arial"/>
              </a:rPr>
              <a:t>3</a:t>
            </a:r>
            <a:endParaRPr b="1" i="0" sz="1800" u="none" cap="none" strike="noStrike">
              <a:solidFill>
                <a:srgbClr val="FFFFFF"/>
              </a:solidFill>
              <a:latin typeface="Arial"/>
              <a:ea typeface="Arial"/>
              <a:cs typeface="Arial"/>
              <a:sym typeface="Arial"/>
            </a:endParaRPr>
          </a:p>
        </p:txBody>
      </p:sp>
      <p:cxnSp>
        <p:nvCxnSpPr>
          <p:cNvPr id="679" name="Google Shape;679;p19"/>
          <p:cNvCxnSpPr>
            <a:endCxn id="678" idx="2"/>
          </p:cNvCxnSpPr>
          <p:nvPr/>
        </p:nvCxnSpPr>
        <p:spPr>
          <a:xfrm rot="-5400000">
            <a:off x="3142100" y="2608100"/>
            <a:ext cx="608700" cy="427500"/>
          </a:xfrm>
          <a:prstGeom prst="curvedConnector2">
            <a:avLst/>
          </a:prstGeom>
          <a:noFill/>
          <a:ln cap="flat" cmpd="sng" w="19050">
            <a:solidFill>
              <a:srgbClr val="FFFFFF"/>
            </a:solidFill>
            <a:prstDash val="dot"/>
            <a:round/>
            <a:headEnd len="sm" w="sm" type="none"/>
            <a:tailEnd len="sm" w="sm"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D1E18"/>
        </a:solidFill>
      </p:bgPr>
    </p:bg>
    <p:spTree>
      <p:nvGrpSpPr>
        <p:cNvPr id="683" name="Shape 683"/>
        <p:cNvGrpSpPr/>
        <p:nvPr/>
      </p:nvGrpSpPr>
      <p:grpSpPr>
        <a:xfrm>
          <a:off x="0" y="0"/>
          <a:ext cx="0" cy="0"/>
          <a:chOff x="0" y="0"/>
          <a:chExt cx="0" cy="0"/>
        </a:xfrm>
      </p:grpSpPr>
      <p:sp>
        <p:nvSpPr>
          <p:cNvPr id="684" name="Google Shape;684;p20"/>
          <p:cNvSpPr txBox="1"/>
          <p:nvPr>
            <p:ph type="ctrTitle"/>
          </p:nvPr>
        </p:nvSpPr>
        <p:spPr>
          <a:xfrm>
            <a:off x="224350" y="1365925"/>
            <a:ext cx="3917100" cy="2243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t/>
            </a:r>
            <a:endParaRPr sz="3000">
              <a:solidFill>
                <a:srgbClr val="F8CA2A"/>
              </a:solidFill>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ts val="1100"/>
              <a:buFont typeface="Arial"/>
              <a:buNone/>
            </a:pPr>
            <a:r>
              <a:rPr lang="en" sz="3000">
                <a:latin typeface="Helvetica Neue"/>
                <a:ea typeface="Helvetica Neue"/>
                <a:cs typeface="Helvetica Neue"/>
                <a:sym typeface="Helvetica Neue"/>
              </a:rPr>
              <a:t>MODULE 3:</a:t>
            </a:r>
            <a:endParaRPr sz="3000">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ts val="1100"/>
              <a:buFont typeface="Arial"/>
              <a:buNone/>
            </a:pPr>
            <a:r>
              <a:rPr lang="en" sz="3000">
                <a:latin typeface="Helvetica Neue"/>
                <a:ea typeface="Helvetica Neue"/>
                <a:cs typeface="Helvetica Neue"/>
                <a:sym typeface="Helvetica Neue"/>
              </a:rPr>
              <a:t>How do I get my  </a:t>
            </a:r>
            <a:r>
              <a:rPr lang="en" sz="3000">
                <a:solidFill>
                  <a:srgbClr val="CD1E18"/>
                </a:solidFill>
                <a:latin typeface="Helvetica Neue"/>
                <a:ea typeface="Helvetica Neue"/>
                <a:cs typeface="Helvetica Neue"/>
                <a:sym typeface="Helvetica Neue"/>
              </a:rPr>
              <a:t>customers to choose</a:t>
            </a:r>
            <a:r>
              <a:rPr lang="en" sz="3000">
                <a:solidFill>
                  <a:srgbClr val="F8CA2A"/>
                </a:solidFill>
                <a:latin typeface="Helvetica Neue"/>
                <a:ea typeface="Helvetica Neue"/>
                <a:cs typeface="Helvetica Neue"/>
                <a:sym typeface="Helvetica Neue"/>
              </a:rPr>
              <a:t> </a:t>
            </a:r>
            <a:r>
              <a:rPr lang="en" sz="3000">
                <a:latin typeface="Helvetica Neue"/>
                <a:ea typeface="Helvetica Neue"/>
                <a:cs typeface="Helvetica Neue"/>
                <a:sym typeface="Helvetica Neue"/>
              </a:rPr>
              <a:t>me?</a:t>
            </a:r>
            <a:endParaRPr sz="3000">
              <a:latin typeface="Helvetica Neue"/>
              <a:ea typeface="Helvetica Neue"/>
              <a:cs typeface="Helvetica Neue"/>
              <a:sym typeface="Helvetica Neue"/>
            </a:endParaRPr>
          </a:p>
        </p:txBody>
      </p:sp>
      <p:sp>
        <p:nvSpPr>
          <p:cNvPr id="685" name="Google Shape;685;p20"/>
          <p:cNvSpPr txBox="1"/>
          <p:nvPr>
            <p:ph idx="4294967295"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686" name="Google Shape;686;p20" title="LL Green logo - white.png"/>
          <p:cNvPicPr preferRelativeResize="0"/>
          <p:nvPr/>
        </p:nvPicPr>
        <p:blipFill>
          <a:blip r:embed="rId3">
            <a:alphaModFix/>
          </a:blip>
          <a:stretch>
            <a:fillRect/>
          </a:stretch>
        </p:blipFill>
        <p:spPr>
          <a:xfrm>
            <a:off x="5025525" y="569200"/>
            <a:ext cx="3575799" cy="3575799"/>
          </a:xfrm>
          <a:prstGeom prst="rect">
            <a:avLst/>
          </a:prstGeom>
          <a:noFill/>
          <a:ln>
            <a:noFill/>
          </a:ln>
        </p:spPr>
      </p:pic>
      <p:sp>
        <p:nvSpPr>
          <p:cNvPr id="687" name="Google Shape;687;p20"/>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8" name="Google Shape;688;p20"/>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chemeClr val="lt1"/>
                </a:solidFill>
                <a:latin typeface="Helvetica Neue"/>
                <a:ea typeface="Helvetica Neue"/>
                <a:cs typeface="Helvetica Neue"/>
                <a:sym typeface="Helvetica Neue"/>
              </a:rPr>
              <a:t>Launch League Green</a:t>
            </a:r>
            <a:endParaRPr b="1" sz="1000">
              <a:solidFill>
                <a:schemeClr val="lt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422" name="Shape 422"/>
        <p:cNvGrpSpPr/>
        <p:nvPr/>
      </p:nvGrpSpPr>
      <p:grpSpPr>
        <a:xfrm>
          <a:off x="0" y="0"/>
          <a:ext cx="0" cy="0"/>
          <a:chOff x="0" y="0"/>
          <a:chExt cx="0" cy="0"/>
        </a:xfrm>
      </p:grpSpPr>
      <p:sp>
        <p:nvSpPr>
          <p:cNvPr id="423" name="Google Shape;423;g129fd47c571_0_117"/>
          <p:cNvSpPr txBox="1"/>
          <p:nvPr>
            <p:ph idx="12" type="sldNum"/>
          </p:nvPr>
        </p:nvSpPr>
        <p:spPr>
          <a:xfrm>
            <a:off x="9144002" y="5094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b="0" lang="en" sz="1000">
                <a:solidFill>
                  <a:schemeClr val="dk2"/>
                </a:solidFill>
                <a:latin typeface="Arial"/>
                <a:ea typeface="Arial"/>
                <a:cs typeface="Arial"/>
                <a:sym typeface="Arial"/>
              </a:rPr>
              <a:t>‹#›</a:t>
            </a:fld>
            <a:endParaRPr b="0" sz="1000">
              <a:solidFill>
                <a:schemeClr val="dk2"/>
              </a:solidFill>
              <a:latin typeface="Arial"/>
              <a:ea typeface="Arial"/>
              <a:cs typeface="Arial"/>
              <a:sym typeface="Arial"/>
            </a:endParaRPr>
          </a:p>
        </p:txBody>
      </p:sp>
      <p:sp>
        <p:nvSpPr>
          <p:cNvPr id="424" name="Google Shape;424;g129fd47c571_0_117"/>
          <p:cNvSpPr txBox="1"/>
          <p:nvPr/>
        </p:nvSpPr>
        <p:spPr>
          <a:xfrm>
            <a:off x="540500" y="509175"/>
            <a:ext cx="6318000" cy="58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CD1E18"/>
                </a:solidFill>
                <a:latin typeface="Helvetica Neue"/>
                <a:ea typeface="Helvetica Neue"/>
                <a:cs typeface="Helvetica Neue"/>
                <a:sym typeface="Helvetica Neue"/>
              </a:rPr>
              <a:t>What is Launch League?</a:t>
            </a:r>
            <a:endParaRPr b="1" i="0" sz="3000" u="none" cap="none" strike="noStrike">
              <a:solidFill>
                <a:srgbClr val="CD1E18"/>
              </a:solidFill>
              <a:latin typeface="Helvetica Neue"/>
              <a:ea typeface="Helvetica Neue"/>
              <a:cs typeface="Helvetica Neue"/>
              <a:sym typeface="Helvetica Neue"/>
            </a:endParaRPr>
          </a:p>
        </p:txBody>
      </p:sp>
      <p:sp>
        <p:nvSpPr>
          <p:cNvPr id="425" name="Google Shape;425;g129fd47c571_0_117"/>
          <p:cNvSpPr txBox="1"/>
          <p:nvPr/>
        </p:nvSpPr>
        <p:spPr>
          <a:xfrm>
            <a:off x="540500" y="1435100"/>
            <a:ext cx="5650500" cy="21447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400"/>
              <a:buFont typeface="Arial"/>
              <a:buNone/>
            </a:pPr>
            <a:r>
              <a:rPr b="1" i="0" lang="en" sz="1400" u="none" cap="none" strike="noStrike">
                <a:solidFill>
                  <a:srgbClr val="262626"/>
                </a:solidFill>
                <a:highlight>
                  <a:srgbClr val="FFFFFF"/>
                </a:highlight>
                <a:latin typeface="Helvetica Neue"/>
                <a:ea typeface="Helvetica Neue"/>
                <a:cs typeface="Helvetica Neue"/>
                <a:sym typeface="Helvetica Neue"/>
              </a:rPr>
              <a:t>This programme material was originally developed by the British High Commision UK-South Africa Tech Hub and Viridian through the Launch League initiative.</a:t>
            </a:r>
            <a:endParaRPr b="1" i="0" sz="1400" u="none" cap="none" strike="noStrike">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350"/>
              <a:buFont typeface="Arial"/>
              <a:buNone/>
            </a:pPr>
            <a:r>
              <a:t/>
            </a:r>
            <a:endParaRPr b="0" i="0" sz="1350" u="none" cap="none" strike="noStrike">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350"/>
              <a:buFont typeface="Arial"/>
              <a:buNone/>
            </a:pPr>
            <a:r>
              <a:rPr b="0" i="0" lang="en" sz="1350" u="none" cap="none" strike="noStrike">
                <a:solidFill>
                  <a:srgbClr val="262626"/>
                </a:solidFill>
                <a:highlight>
                  <a:srgbClr val="FFFFFF"/>
                </a:highlight>
                <a:latin typeface="Helvetica Neue"/>
                <a:ea typeface="Helvetica Neue"/>
                <a:cs typeface="Helvetica Neue"/>
                <a:sym typeface="Helvetica Neue"/>
              </a:rPr>
              <a:t>Launch League creates material and training/ networking opportunities for South African hubs and training organisations, so that we can better support </a:t>
            </a:r>
            <a:r>
              <a:rPr b="1" i="1" lang="en" sz="1350" u="none" cap="none" strike="noStrike">
                <a:solidFill>
                  <a:srgbClr val="262626"/>
                </a:solidFill>
                <a:highlight>
                  <a:srgbClr val="FFFFFF"/>
                </a:highlight>
                <a:latin typeface="Helvetica Neue"/>
                <a:ea typeface="Helvetica Neue"/>
                <a:cs typeface="Helvetica Neue"/>
                <a:sym typeface="Helvetica Neue"/>
              </a:rPr>
              <a:t>YOU</a:t>
            </a:r>
            <a:r>
              <a:rPr b="0" i="0" lang="en" sz="1350" u="none" cap="none" strike="noStrike">
                <a:solidFill>
                  <a:srgbClr val="262626"/>
                </a:solidFill>
                <a:highlight>
                  <a:srgbClr val="FFFFFF"/>
                </a:highlight>
                <a:latin typeface="Helvetica Neue"/>
                <a:ea typeface="Helvetica Neue"/>
                <a:cs typeface="Helvetica Neue"/>
                <a:sym typeface="Helvetica Neue"/>
              </a:rPr>
              <a:t> – promising entrepreneurs from our community!</a:t>
            </a:r>
            <a:endParaRPr b="0" i="0" sz="1350" u="none" cap="none" strike="noStrike">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350"/>
              <a:buFont typeface="Arial"/>
              <a:buNone/>
            </a:pPr>
            <a:r>
              <a:t/>
            </a:r>
            <a:endParaRPr b="0" i="0" sz="1350" u="none" cap="none" strike="noStrike">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600"/>
              <a:buFont typeface="Arial"/>
              <a:buNone/>
            </a:pPr>
            <a:r>
              <a:rPr b="1" i="0" lang="en" sz="1600" u="none" cap="none" strike="noStrike">
                <a:solidFill>
                  <a:srgbClr val="CD1E18"/>
                </a:solidFill>
                <a:highlight>
                  <a:srgbClr val="FFFFFF"/>
                </a:highlight>
                <a:latin typeface="Helvetica Neue"/>
                <a:ea typeface="Helvetica Neue"/>
                <a:cs typeface="Helvetica Neue"/>
                <a:sym typeface="Helvetica Neue"/>
              </a:rPr>
              <a:t>www.launchleague.co.za</a:t>
            </a:r>
            <a:endParaRPr b="1" i="0" sz="1600" u="none" cap="none" strike="noStrike">
              <a:solidFill>
                <a:srgbClr val="CD1E18"/>
              </a:solidFill>
              <a:latin typeface="Helvetica Neue"/>
              <a:ea typeface="Helvetica Neue"/>
              <a:cs typeface="Helvetica Neue"/>
              <a:sym typeface="Helvetica Neue"/>
            </a:endParaRPr>
          </a:p>
        </p:txBody>
      </p:sp>
      <p:pic>
        <p:nvPicPr>
          <p:cNvPr id="426" name="Google Shape;426;g129fd47c571_0_117"/>
          <p:cNvPicPr preferRelativeResize="0"/>
          <p:nvPr/>
        </p:nvPicPr>
        <p:blipFill rotWithShape="1">
          <a:blip r:embed="rId3">
            <a:alphaModFix/>
          </a:blip>
          <a:srcRect b="0" l="0" r="0" t="0"/>
          <a:stretch/>
        </p:blipFill>
        <p:spPr>
          <a:xfrm>
            <a:off x="6657850" y="0"/>
            <a:ext cx="2486149" cy="2461525"/>
          </a:xfrm>
          <a:prstGeom prst="rect">
            <a:avLst/>
          </a:prstGeom>
          <a:noFill/>
          <a:ln>
            <a:noFill/>
          </a:ln>
        </p:spPr>
      </p:pic>
      <p:sp>
        <p:nvSpPr>
          <p:cNvPr id="427" name="Google Shape;427;g129fd47c571_0_117"/>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8" name="Google Shape;428;g129fd47c571_0_117"/>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chemeClr val="lt1"/>
                </a:solidFill>
                <a:latin typeface="Helvetica Neue"/>
                <a:ea typeface="Helvetica Neue"/>
                <a:cs typeface="Helvetica Neue"/>
                <a:sym typeface="Helvetica Neue"/>
              </a:rPr>
              <a:t>Launch League Green</a:t>
            </a:r>
            <a:endParaRPr b="1" sz="1000">
              <a:solidFill>
                <a:schemeClr val="lt1"/>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3703e557cc0_2_110"/>
          <p:cNvSpPr txBox="1"/>
          <p:nvPr>
            <p:ph idx="12" type="sldNum"/>
          </p:nvPr>
        </p:nvSpPr>
        <p:spPr>
          <a:xfrm>
            <a:off x="9144002" y="5094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b="0" lang="en" sz="1000">
                <a:solidFill>
                  <a:schemeClr val="dk2"/>
                </a:solidFill>
                <a:latin typeface="Arial"/>
                <a:ea typeface="Arial"/>
                <a:cs typeface="Arial"/>
                <a:sym typeface="Arial"/>
              </a:rPr>
              <a:t>‹#›</a:t>
            </a:fld>
            <a:endParaRPr b="0" sz="1000">
              <a:solidFill>
                <a:schemeClr val="dk2"/>
              </a:solidFill>
              <a:latin typeface="Arial"/>
              <a:ea typeface="Arial"/>
              <a:cs typeface="Arial"/>
              <a:sym typeface="Arial"/>
            </a:endParaRPr>
          </a:p>
        </p:txBody>
      </p:sp>
      <p:sp>
        <p:nvSpPr>
          <p:cNvPr id="434" name="Google Shape;434;g3703e557cc0_2_110"/>
          <p:cNvSpPr txBox="1"/>
          <p:nvPr/>
        </p:nvSpPr>
        <p:spPr>
          <a:xfrm>
            <a:off x="540500" y="661575"/>
            <a:ext cx="6318000" cy="58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262626"/>
                </a:solidFill>
                <a:latin typeface="Helvetica Neue"/>
                <a:ea typeface="Helvetica Neue"/>
                <a:cs typeface="Helvetica Neue"/>
                <a:sym typeface="Helvetica Neue"/>
              </a:rPr>
              <a:t>What is Launch League</a:t>
            </a:r>
            <a:r>
              <a:rPr b="1" i="0" lang="en" sz="3000" u="none" cap="none" strike="noStrike">
                <a:solidFill>
                  <a:srgbClr val="007E45"/>
                </a:solidFill>
                <a:latin typeface="Helvetica Neue"/>
                <a:ea typeface="Helvetica Neue"/>
                <a:cs typeface="Helvetica Neue"/>
                <a:sym typeface="Helvetica Neue"/>
              </a:rPr>
              <a:t> Green?</a:t>
            </a:r>
            <a:endParaRPr b="1" i="0" sz="3000" u="none" cap="none" strike="noStrike">
              <a:solidFill>
                <a:srgbClr val="007E45"/>
              </a:solidFill>
              <a:latin typeface="Helvetica Neue"/>
              <a:ea typeface="Helvetica Neue"/>
              <a:cs typeface="Helvetica Neue"/>
              <a:sym typeface="Helvetica Neue"/>
            </a:endParaRPr>
          </a:p>
        </p:txBody>
      </p:sp>
      <p:sp>
        <p:nvSpPr>
          <p:cNvPr id="435" name="Google Shape;435;g3703e557cc0_2_110"/>
          <p:cNvSpPr txBox="1"/>
          <p:nvPr/>
        </p:nvSpPr>
        <p:spPr>
          <a:xfrm>
            <a:off x="603425" y="1347900"/>
            <a:ext cx="5650500" cy="21447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600"/>
              <a:buFont typeface="Arial"/>
              <a:buNone/>
            </a:pPr>
            <a:r>
              <a:rPr lang="en" sz="1200">
                <a:solidFill>
                  <a:srgbClr val="262626"/>
                </a:solidFill>
                <a:highlight>
                  <a:srgbClr val="FFFFFF"/>
                </a:highlight>
                <a:latin typeface="Helvetica Neue"/>
                <a:ea typeface="Helvetica Neue"/>
                <a:cs typeface="Helvetica Neue"/>
                <a:sym typeface="Helvetica Neue"/>
              </a:rPr>
              <a:t>Businesses that have environmental sustainability at the heart of their model can not only create significant impact in our communities by solving pressing challenges, but they also have significant potential for growth and job creation due to investment interest and allocation. </a:t>
            </a:r>
            <a:endParaRPr sz="1200">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600"/>
              <a:buFont typeface="Arial"/>
              <a:buNone/>
            </a:pPr>
            <a:r>
              <a:t/>
            </a:r>
            <a:endParaRPr sz="1200">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600"/>
              <a:buFont typeface="Arial"/>
              <a:buNone/>
            </a:pPr>
            <a:r>
              <a:rPr b="1" lang="en" sz="1200">
                <a:solidFill>
                  <a:srgbClr val="262626"/>
                </a:solidFill>
                <a:highlight>
                  <a:srgbClr val="FFFFFF"/>
                </a:highlight>
                <a:latin typeface="Helvetica Neue"/>
                <a:ea typeface="Helvetica Neue"/>
                <a:cs typeface="Helvetica Neue"/>
                <a:sym typeface="Helvetica Neue"/>
              </a:rPr>
              <a:t>Launch League Green is a programme Viridian </a:t>
            </a:r>
            <a:r>
              <a:rPr b="1" lang="en" sz="1200">
                <a:solidFill>
                  <a:srgbClr val="262626"/>
                </a:solidFill>
                <a:highlight>
                  <a:srgbClr val="FFFFFF"/>
                </a:highlight>
                <a:latin typeface="Helvetica Neue"/>
                <a:ea typeface="Helvetica Neue"/>
                <a:cs typeface="Helvetica Neue"/>
                <a:sym typeface="Helvetica Neue"/>
              </a:rPr>
              <a:t>ran </a:t>
            </a:r>
            <a:r>
              <a:rPr b="1" lang="en" sz="1200">
                <a:solidFill>
                  <a:srgbClr val="262626"/>
                </a:solidFill>
                <a:highlight>
                  <a:srgbClr val="FFFFFF"/>
                </a:highlight>
                <a:latin typeface="Helvetica Neue"/>
                <a:ea typeface="Helvetica Neue"/>
                <a:cs typeface="Helvetica Neue"/>
                <a:sym typeface="Helvetica Neue"/>
              </a:rPr>
              <a:t>in mid-2025 for entrepreneur support teams to increase their knowledge and networks to run specialised programmes for green entrepreneurs in their communities. </a:t>
            </a:r>
            <a:r>
              <a:rPr b="1" lang="en" sz="1200">
                <a:solidFill>
                  <a:schemeClr val="accent4"/>
                </a:solidFill>
                <a:highlight>
                  <a:srgbClr val="FFFFFF"/>
                </a:highlight>
                <a:latin typeface="Helvetica Neue"/>
                <a:ea typeface="Helvetica Neue"/>
                <a:cs typeface="Helvetica Neue"/>
                <a:sym typeface="Helvetica Neue"/>
              </a:rPr>
              <a:t>This version of the Launch League idea-stage programme uses an example of a green business to inspire entrepreneurs in the green </a:t>
            </a:r>
            <a:r>
              <a:rPr b="1" lang="en" sz="1200">
                <a:solidFill>
                  <a:schemeClr val="accent4"/>
                </a:solidFill>
                <a:highlight>
                  <a:srgbClr val="FFFFFF"/>
                </a:highlight>
                <a:latin typeface="Helvetica Neue"/>
                <a:ea typeface="Helvetica Neue"/>
                <a:cs typeface="Helvetica Neue"/>
                <a:sym typeface="Helvetica Neue"/>
              </a:rPr>
              <a:t>economy</a:t>
            </a:r>
            <a:r>
              <a:rPr b="1" lang="en" sz="1200">
                <a:solidFill>
                  <a:schemeClr val="accent4"/>
                </a:solidFill>
                <a:highlight>
                  <a:srgbClr val="FFFFFF"/>
                </a:highlight>
                <a:latin typeface="Helvetica Neue"/>
                <a:ea typeface="Helvetica Neue"/>
                <a:cs typeface="Helvetica Neue"/>
                <a:sym typeface="Helvetica Neue"/>
              </a:rPr>
              <a:t>!</a:t>
            </a:r>
            <a:endParaRPr b="1" sz="1200">
              <a:solidFill>
                <a:schemeClr val="accent4"/>
              </a:solidFill>
              <a:highlight>
                <a:srgbClr val="FFFFFF"/>
              </a:highlight>
              <a:latin typeface="Helvetica Neue"/>
              <a:ea typeface="Helvetica Neue"/>
              <a:cs typeface="Helvetica Neue"/>
              <a:sym typeface="Helvetica Neue"/>
            </a:endParaRPr>
          </a:p>
        </p:txBody>
      </p:sp>
      <p:pic>
        <p:nvPicPr>
          <p:cNvPr id="436" name="Google Shape;436;g3703e557cc0_2_110" title="Untitled design (12).png"/>
          <p:cNvPicPr preferRelativeResize="0"/>
          <p:nvPr/>
        </p:nvPicPr>
        <p:blipFill>
          <a:blip r:embed="rId3">
            <a:alphaModFix/>
          </a:blip>
          <a:stretch>
            <a:fillRect/>
          </a:stretch>
        </p:blipFill>
        <p:spPr>
          <a:xfrm flipH="1">
            <a:off x="5029975" y="1329175"/>
            <a:ext cx="2648201" cy="3310251"/>
          </a:xfrm>
          <a:prstGeom prst="rect">
            <a:avLst/>
          </a:prstGeom>
          <a:noFill/>
          <a:ln>
            <a:noFill/>
          </a:ln>
        </p:spPr>
      </p:pic>
      <p:sp>
        <p:nvSpPr>
          <p:cNvPr id="437" name="Google Shape;437;g3703e557cc0_2_110"/>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8" name="Google Shape;438;g3703e557cc0_2_110"/>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2" name="Shape 442"/>
        <p:cNvGrpSpPr/>
        <p:nvPr/>
      </p:nvGrpSpPr>
      <p:grpSpPr>
        <a:xfrm>
          <a:off x="0" y="0"/>
          <a:ext cx="0" cy="0"/>
          <a:chOff x="0" y="0"/>
          <a:chExt cx="0" cy="0"/>
        </a:xfrm>
      </p:grpSpPr>
      <p:sp>
        <p:nvSpPr>
          <p:cNvPr id="443" name="Google Shape;443;p3"/>
          <p:cNvSpPr txBox="1"/>
          <p:nvPr>
            <p:ph type="ctrTitle"/>
          </p:nvPr>
        </p:nvSpPr>
        <p:spPr>
          <a:xfrm>
            <a:off x="609125" y="1814575"/>
            <a:ext cx="3522300" cy="1785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 sz="7200">
                <a:solidFill>
                  <a:srgbClr val="CD1E18"/>
                </a:solidFill>
                <a:latin typeface="Helvetica Neue"/>
                <a:ea typeface="Helvetica Neue"/>
                <a:cs typeface="Helvetica Neue"/>
                <a:sym typeface="Helvetica Neue"/>
              </a:rPr>
              <a:t>1.</a:t>
            </a:r>
            <a:endParaRPr sz="7200">
              <a:solidFill>
                <a:srgbClr val="CD1E18"/>
              </a:solidFill>
              <a:latin typeface="Helvetica Neue"/>
              <a:ea typeface="Helvetica Neue"/>
              <a:cs typeface="Helvetica Neue"/>
              <a:sym typeface="Helvetica Neue"/>
            </a:endParaRPr>
          </a:p>
          <a:p>
            <a:pPr indent="0" lvl="0" marL="0" rtl="0" algn="l">
              <a:lnSpc>
                <a:spcPct val="100000"/>
              </a:lnSpc>
              <a:spcBef>
                <a:spcPts val="0"/>
              </a:spcBef>
              <a:spcAft>
                <a:spcPts val="0"/>
              </a:spcAft>
              <a:buSzPts val="3000"/>
              <a:buNone/>
            </a:pPr>
            <a:r>
              <a:rPr lang="en" sz="3600">
                <a:solidFill>
                  <a:srgbClr val="000000"/>
                </a:solidFill>
                <a:latin typeface="Helvetica Neue"/>
                <a:ea typeface="Helvetica Neue"/>
                <a:cs typeface="Helvetica Neue"/>
                <a:sym typeface="Helvetica Neue"/>
              </a:rPr>
              <a:t>Creating value</a:t>
            </a:r>
            <a:endParaRPr sz="3600">
              <a:solidFill>
                <a:srgbClr val="000000"/>
              </a:solidFill>
              <a:latin typeface="Helvetica Neue"/>
              <a:ea typeface="Helvetica Neue"/>
              <a:cs typeface="Helvetica Neue"/>
              <a:sym typeface="Helvetica Neue"/>
            </a:endParaRPr>
          </a:p>
        </p:txBody>
      </p:sp>
      <p:sp>
        <p:nvSpPr>
          <p:cNvPr id="444" name="Google Shape;444;p3"/>
          <p:cNvSpPr txBox="1"/>
          <p:nvPr>
            <p:ph idx="4294967295" type="sldNum"/>
          </p:nvPr>
        </p:nvSpPr>
        <p:spPr>
          <a:xfrm>
            <a:off x="8543227"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445" name="Google Shape;445;p3" title="LL Green logo - white.png"/>
          <p:cNvPicPr preferRelativeResize="0"/>
          <p:nvPr/>
        </p:nvPicPr>
        <p:blipFill>
          <a:blip r:embed="rId4">
            <a:alphaModFix/>
          </a:blip>
          <a:stretch>
            <a:fillRect/>
          </a:stretch>
        </p:blipFill>
        <p:spPr>
          <a:xfrm>
            <a:off x="7162800" y="-453200"/>
            <a:ext cx="1981201" cy="1981201"/>
          </a:xfrm>
          <a:prstGeom prst="rect">
            <a:avLst/>
          </a:prstGeom>
          <a:noFill/>
          <a:ln>
            <a:noFill/>
          </a:ln>
        </p:spPr>
      </p:pic>
      <p:sp>
        <p:nvSpPr>
          <p:cNvPr id="446" name="Google Shape;446;p3"/>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7" name="Google Shape;447;p3"/>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chemeClr val="lt1"/>
                </a:solidFill>
                <a:latin typeface="Helvetica Neue"/>
                <a:ea typeface="Helvetica Neue"/>
                <a:cs typeface="Helvetica Neue"/>
                <a:sym typeface="Helvetica Neue"/>
              </a:rPr>
              <a:t>Launch League Green</a:t>
            </a:r>
            <a:endParaRPr b="1" sz="1000">
              <a:solidFill>
                <a:schemeClr val="lt1"/>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
          <p:cNvSpPr txBox="1"/>
          <p:nvPr>
            <p:ph idx="1" type="body"/>
          </p:nvPr>
        </p:nvSpPr>
        <p:spPr>
          <a:xfrm>
            <a:off x="838250" y="1657350"/>
            <a:ext cx="5324100" cy="225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a:solidFill>
                  <a:srgbClr val="000000"/>
                </a:solidFill>
                <a:latin typeface="Helvetica Neue"/>
                <a:ea typeface="Helvetica Neue"/>
                <a:cs typeface="Helvetica Neue"/>
                <a:sym typeface="Helvetica Neue"/>
              </a:rPr>
              <a:t>Care enough to create value for customers. If you get that part right, selling is easy. </a:t>
            </a:r>
            <a:endParaRPr>
              <a:solidFill>
                <a:srgbClr val="000000"/>
              </a:solidFill>
              <a:latin typeface="Helvetica Neue"/>
              <a:ea typeface="Helvetica Neue"/>
              <a:cs typeface="Helvetica Neue"/>
              <a:sym typeface="Helvetica Neue"/>
            </a:endParaRPr>
          </a:p>
          <a:p>
            <a:pPr indent="0" lvl="0" marL="0" rtl="0" algn="r">
              <a:lnSpc>
                <a:spcPct val="100000"/>
              </a:lnSpc>
              <a:spcBef>
                <a:spcPts val="1600"/>
              </a:spcBef>
              <a:spcAft>
                <a:spcPts val="0"/>
              </a:spcAft>
              <a:buSzPts val="2400"/>
              <a:buNone/>
            </a:pPr>
            <a:r>
              <a:rPr lang="en" sz="1400">
                <a:solidFill>
                  <a:srgbClr val="000000"/>
                </a:solidFill>
                <a:latin typeface="Arial"/>
                <a:ea typeface="Arial"/>
                <a:cs typeface="Arial"/>
                <a:sym typeface="Arial"/>
              </a:rPr>
              <a:t>Anthony Iannarino</a:t>
            </a:r>
            <a:endParaRPr sz="1400">
              <a:solidFill>
                <a:srgbClr val="000000"/>
              </a:solidFill>
              <a:latin typeface="Arial"/>
              <a:ea typeface="Arial"/>
              <a:cs typeface="Arial"/>
              <a:sym typeface="Arial"/>
            </a:endParaRPr>
          </a:p>
          <a:p>
            <a:pPr indent="0" lvl="0" marL="0" rtl="0" algn="l">
              <a:lnSpc>
                <a:spcPct val="100000"/>
              </a:lnSpc>
              <a:spcBef>
                <a:spcPts val="1600"/>
              </a:spcBef>
              <a:spcAft>
                <a:spcPts val="0"/>
              </a:spcAft>
              <a:buSzPts val="2400"/>
              <a:buNone/>
            </a:pPr>
            <a:r>
              <a:t/>
            </a:r>
            <a:endParaRPr>
              <a:solidFill>
                <a:srgbClr val="000000"/>
              </a:solidFill>
              <a:latin typeface="Arial"/>
              <a:ea typeface="Arial"/>
              <a:cs typeface="Arial"/>
              <a:sym typeface="Arial"/>
            </a:endParaRPr>
          </a:p>
          <a:p>
            <a:pPr indent="0" lvl="0" marL="0" rtl="0" algn="l">
              <a:lnSpc>
                <a:spcPct val="100000"/>
              </a:lnSpc>
              <a:spcBef>
                <a:spcPts val="1600"/>
              </a:spcBef>
              <a:spcAft>
                <a:spcPts val="1600"/>
              </a:spcAft>
              <a:buSzPts val="2400"/>
              <a:buNone/>
            </a:pPr>
            <a:r>
              <a:rPr lang="en">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p:txBody>
      </p:sp>
      <p:sp>
        <p:nvSpPr>
          <p:cNvPr id="453" name="Google Shape;453;p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454" name="Google Shape;454;p4" title="LL Green logo - white.png"/>
          <p:cNvPicPr preferRelativeResize="0"/>
          <p:nvPr/>
        </p:nvPicPr>
        <p:blipFill>
          <a:blip r:embed="rId3">
            <a:alphaModFix/>
          </a:blip>
          <a:stretch>
            <a:fillRect/>
          </a:stretch>
        </p:blipFill>
        <p:spPr>
          <a:xfrm>
            <a:off x="7162800" y="-382425"/>
            <a:ext cx="1981201" cy="1981201"/>
          </a:xfrm>
          <a:prstGeom prst="rect">
            <a:avLst/>
          </a:prstGeom>
          <a:noFill/>
          <a:ln>
            <a:noFill/>
          </a:ln>
        </p:spPr>
      </p:pic>
      <p:sp>
        <p:nvSpPr>
          <p:cNvPr id="455" name="Google Shape;455;p4"/>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6" name="Google Shape;456;p4"/>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chemeClr val="lt1"/>
                </a:solidFill>
                <a:latin typeface="Helvetica Neue"/>
                <a:ea typeface="Helvetica Neue"/>
                <a:cs typeface="Helvetica Neue"/>
                <a:sym typeface="Helvetica Neue"/>
              </a:rPr>
              <a:t>Launch League Green</a:t>
            </a:r>
            <a:endParaRPr b="1" sz="1000">
              <a:solidFill>
                <a:schemeClr val="lt1"/>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62" name="Google Shape;462;p5"/>
          <p:cNvSpPr txBox="1"/>
          <p:nvPr>
            <p:ph type="title"/>
          </p:nvPr>
        </p:nvSpPr>
        <p:spPr>
          <a:xfrm>
            <a:off x="838350" y="65755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latin typeface="Helvetica Neue"/>
                <a:ea typeface="Helvetica Neue"/>
                <a:cs typeface="Helvetica Neue"/>
                <a:sym typeface="Helvetica Neue"/>
              </a:rPr>
              <a:t>How do you create value for your customers? </a:t>
            </a:r>
            <a:endParaRPr sz="3000">
              <a:solidFill>
                <a:srgbClr val="000000"/>
              </a:solidFill>
              <a:latin typeface="Helvetica Neue"/>
              <a:ea typeface="Helvetica Neue"/>
              <a:cs typeface="Helvetica Neue"/>
              <a:sym typeface="Helvetica Neue"/>
            </a:endParaRPr>
          </a:p>
        </p:txBody>
      </p:sp>
      <p:sp>
        <p:nvSpPr>
          <p:cNvPr id="463" name="Google Shape;463;p5"/>
          <p:cNvSpPr txBox="1"/>
          <p:nvPr>
            <p:ph idx="1" type="body"/>
          </p:nvPr>
        </p:nvSpPr>
        <p:spPr>
          <a:xfrm>
            <a:off x="838350" y="1355100"/>
            <a:ext cx="5867700" cy="243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t/>
            </a:r>
            <a:endParaRPr sz="1400"/>
          </a:p>
          <a:p>
            <a:pPr indent="0" lvl="0" marL="0" rtl="0" algn="l">
              <a:lnSpc>
                <a:spcPct val="115000"/>
              </a:lnSpc>
              <a:spcBef>
                <a:spcPts val="1600"/>
              </a:spcBef>
              <a:spcAft>
                <a:spcPts val="1600"/>
              </a:spcAft>
              <a:buClr>
                <a:schemeClr val="dk1"/>
              </a:buClr>
              <a:buSzPts val="1100"/>
              <a:buFont typeface="Arial"/>
              <a:buNone/>
            </a:pPr>
            <a:r>
              <a:t/>
            </a:r>
            <a:endParaRPr b="1" sz="1800">
              <a:solidFill>
                <a:srgbClr val="F8CA2A"/>
              </a:solidFill>
            </a:endParaRPr>
          </a:p>
        </p:txBody>
      </p:sp>
      <p:sp>
        <p:nvSpPr>
          <p:cNvPr id="464" name="Google Shape;464;p5"/>
          <p:cNvSpPr txBox="1"/>
          <p:nvPr/>
        </p:nvSpPr>
        <p:spPr>
          <a:xfrm>
            <a:off x="3134700" y="2312825"/>
            <a:ext cx="731400" cy="3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VS</a:t>
            </a:r>
            <a:endParaRPr b="0" i="0" sz="1400" u="none" cap="none" strike="noStrike">
              <a:solidFill>
                <a:srgbClr val="000000"/>
              </a:solidFill>
              <a:latin typeface="Arial"/>
              <a:ea typeface="Arial"/>
              <a:cs typeface="Arial"/>
              <a:sym typeface="Arial"/>
            </a:endParaRPr>
          </a:p>
        </p:txBody>
      </p:sp>
      <p:pic>
        <p:nvPicPr>
          <p:cNvPr id="465" name="Google Shape;465;p5"/>
          <p:cNvPicPr preferRelativeResize="0"/>
          <p:nvPr/>
        </p:nvPicPr>
        <p:blipFill rotWithShape="1">
          <a:blip r:embed="rId3">
            <a:alphaModFix/>
          </a:blip>
          <a:srcRect b="0" l="0" r="0" t="0"/>
          <a:stretch/>
        </p:blipFill>
        <p:spPr>
          <a:xfrm>
            <a:off x="799025" y="1824900"/>
            <a:ext cx="1969550" cy="1227500"/>
          </a:xfrm>
          <a:prstGeom prst="rect">
            <a:avLst/>
          </a:prstGeom>
          <a:noFill/>
          <a:ln>
            <a:noFill/>
          </a:ln>
        </p:spPr>
      </p:pic>
      <p:pic>
        <p:nvPicPr>
          <p:cNvPr id="466" name="Google Shape;466;p5"/>
          <p:cNvPicPr preferRelativeResize="0"/>
          <p:nvPr/>
        </p:nvPicPr>
        <p:blipFill rotWithShape="1">
          <a:blip r:embed="rId4">
            <a:alphaModFix/>
          </a:blip>
          <a:srcRect b="0" l="0" r="0" t="0"/>
          <a:stretch/>
        </p:blipFill>
        <p:spPr>
          <a:xfrm>
            <a:off x="3946100" y="3653003"/>
            <a:ext cx="2077377" cy="722550"/>
          </a:xfrm>
          <a:prstGeom prst="rect">
            <a:avLst/>
          </a:prstGeom>
          <a:noFill/>
          <a:ln>
            <a:noFill/>
          </a:ln>
        </p:spPr>
      </p:pic>
      <p:pic>
        <p:nvPicPr>
          <p:cNvPr id="467" name="Google Shape;467;p5"/>
          <p:cNvPicPr preferRelativeResize="0"/>
          <p:nvPr/>
        </p:nvPicPr>
        <p:blipFill rotWithShape="1">
          <a:blip r:embed="rId5">
            <a:alphaModFix/>
          </a:blip>
          <a:srcRect b="0" l="0" r="0" t="0"/>
          <a:stretch/>
        </p:blipFill>
        <p:spPr>
          <a:xfrm>
            <a:off x="1243075" y="3248698"/>
            <a:ext cx="917550" cy="1126850"/>
          </a:xfrm>
          <a:prstGeom prst="rect">
            <a:avLst/>
          </a:prstGeom>
          <a:noFill/>
          <a:ln>
            <a:noFill/>
          </a:ln>
        </p:spPr>
      </p:pic>
      <p:sp>
        <p:nvSpPr>
          <p:cNvPr id="468" name="Google Shape;468;p5"/>
          <p:cNvSpPr txBox="1"/>
          <p:nvPr/>
        </p:nvSpPr>
        <p:spPr>
          <a:xfrm>
            <a:off x="2980375" y="3828300"/>
            <a:ext cx="731400" cy="3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VS</a:t>
            </a:r>
            <a:endParaRPr b="0" i="0" sz="1400" u="none" cap="none" strike="noStrike">
              <a:solidFill>
                <a:srgbClr val="000000"/>
              </a:solidFill>
              <a:latin typeface="Arial"/>
              <a:ea typeface="Arial"/>
              <a:cs typeface="Arial"/>
              <a:sym typeface="Arial"/>
            </a:endParaRPr>
          </a:p>
        </p:txBody>
      </p:sp>
      <p:pic>
        <p:nvPicPr>
          <p:cNvPr id="469" name="Google Shape;469;p5" title="LL Green logo - white.png"/>
          <p:cNvPicPr preferRelativeResize="0"/>
          <p:nvPr/>
        </p:nvPicPr>
        <p:blipFill>
          <a:blip r:embed="rId6">
            <a:alphaModFix/>
          </a:blip>
          <a:stretch>
            <a:fillRect/>
          </a:stretch>
        </p:blipFill>
        <p:spPr>
          <a:xfrm>
            <a:off x="7162800" y="-382425"/>
            <a:ext cx="1981201" cy="1981201"/>
          </a:xfrm>
          <a:prstGeom prst="rect">
            <a:avLst/>
          </a:prstGeom>
          <a:noFill/>
          <a:ln>
            <a:noFill/>
          </a:ln>
        </p:spPr>
      </p:pic>
      <p:sp>
        <p:nvSpPr>
          <p:cNvPr id="470" name="Google Shape;470;p5"/>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1" name="Google Shape;471;p5"/>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chemeClr val="lt1"/>
                </a:solidFill>
                <a:latin typeface="Helvetica Neue"/>
                <a:ea typeface="Helvetica Neue"/>
                <a:cs typeface="Helvetica Neue"/>
                <a:sym typeface="Helvetica Neue"/>
              </a:rPr>
              <a:t>Launch League Green</a:t>
            </a:r>
            <a:endParaRPr b="1" sz="1000">
              <a:solidFill>
                <a:schemeClr val="lt1"/>
              </a:solidFill>
              <a:latin typeface="Helvetica Neue"/>
              <a:ea typeface="Helvetica Neue"/>
              <a:cs typeface="Helvetica Neue"/>
              <a:sym typeface="Helvetica Neue"/>
            </a:endParaRPr>
          </a:p>
        </p:txBody>
      </p:sp>
      <p:pic>
        <p:nvPicPr>
          <p:cNvPr id="472" name="Google Shape;472;p5" title="LLG_Flysafair.jpg"/>
          <p:cNvPicPr preferRelativeResize="0"/>
          <p:nvPr/>
        </p:nvPicPr>
        <p:blipFill>
          <a:blip r:embed="rId7">
            <a:alphaModFix/>
          </a:blip>
          <a:stretch>
            <a:fillRect/>
          </a:stretch>
        </p:blipFill>
        <p:spPr>
          <a:xfrm>
            <a:off x="3876010" y="1968348"/>
            <a:ext cx="2217550" cy="103485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78" name="Google Shape;478;p6"/>
          <p:cNvSpPr txBox="1"/>
          <p:nvPr>
            <p:ph type="title"/>
          </p:nvPr>
        </p:nvSpPr>
        <p:spPr>
          <a:xfrm>
            <a:off x="838350" y="65755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latin typeface="Helvetica Neue"/>
                <a:ea typeface="Helvetica Neue"/>
                <a:cs typeface="Helvetica Neue"/>
                <a:sym typeface="Helvetica Neue"/>
              </a:rPr>
              <a:t>Creating value</a:t>
            </a:r>
            <a:endParaRPr sz="3000">
              <a:solidFill>
                <a:srgbClr val="000000"/>
              </a:solidFill>
              <a:latin typeface="Helvetica Neue"/>
              <a:ea typeface="Helvetica Neue"/>
              <a:cs typeface="Helvetica Neue"/>
              <a:sym typeface="Helvetica Neue"/>
            </a:endParaRPr>
          </a:p>
        </p:txBody>
      </p:sp>
      <p:sp>
        <p:nvSpPr>
          <p:cNvPr id="479" name="Google Shape;479;p6"/>
          <p:cNvSpPr txBox="1"/>
          <p:nvPr>
            <p:ph idx="1" type="body"/>
          </p:nvPr>
        </p:nvSpPr>
        <p:spPr>
          <a:xfrm>
            <a:off x="838350" y="1355100"/>
            <a:ext cx="5867700" cy="243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rPr lang="en" sz="1800">
                <a:solidFill>
                  <a:srgbClr val="000000"/>
                </a:solidFill>
                <a:latin typeface="Helvetica Neue"/>
                <a:ea typeface="Helvetica Neue"/>
                <a:cs typeface="Helvetica Neue"/>
                <a:sym typeface="Helvetica Neue"/>
              </a:rPr>
              <a:t>Most businesses create value for their customers by focusing on</a:t>
            </a:r>
            <a:r>
              <a:rPr lang="en" sz="1800">
                <a:latin typeface="Helvetica Neue"/>
                <a:ea typeface="Helvetica Neue"/>
                <a:cs typeface="Helvetica Neue"/>
                <a:sym typeface="Helvetica Neue"/>
              </a:rPr>
              <a:t> </a:t>
            </a:r>
            <a:r>
              <a:rPr b="1" lang="en" sz="1800">
                <a:solidFill>
                  <a:srgbClr val="CD1E18"/>
                </a:solidFill>
                <a:latin typeface="Helvetica Neue"/>
                <a:ea typeface="Helvetica Neue"/>
                <a:cs typeface="Helvetica Neue"/>
                <a:sym typeface="Helvetica Neue"/>
              </a:rPr>
              <a:t>ONE</a:t>
            </a:r>
            <a:r>
              <a:rPr lang="en" sz="1800">
                <a:latin typeface="Helvetica Neue"/>
                <a:ea typeface="Helvetica Neue"/>
                <a:cs typeface="Helvetica Neue"/>
                <a:sym typeface="Helvetica Neue"/>
              </a:rPr>
              <a:t> </a:t>
            </a:r>
            <a:r>
              <a:rPr lang="en" sz="1800">
                <a:solidFill>
                  <a:srgbClr val="000000"/>
                </a:solidFill>
                <a:latin typeface="Helvetica Neue"/>
                <a:ea typeface="Helvetica Neue"/>
                <a:cs typeface="Helvetica Neue"/>
                <a:sym typeface="Helvetica Neue"/>
              </a:rPr>
              <a:t>of the following factors:</a:t>
            </a:r>
            <a:endParaRPr sz="1800">
              <a:solidFill>
                <a:srgbClr val="000000"/>
              </a:solidFill>
              <a:latin typeface="Helvetica Neue"/>
              <a:ea typeface="Helvetica Neue"/>
              <a:cs typeface="Helvetica Neue"/>
              <a:sym typeface="Helvetica Neue"/>
            </a:endParaRPr>
          </a:p>
          <a:p>
            <a:pPr indent="-317500" lvl="0" marL="457200" rtl="0" algn="l">
              <a:lnSpc>
                <a:spcPct val="115000"/>
              </a:lnSpc>
              <a:spcBef>
                <a:spcPts val="1600"/>
              </a:spcBef>
              <a:spcAft>
                <a:spcPts val="0"/>
              </a:spcAft>
              <a:buSzPts val="1400"/>
              <a:buChar char="●"/>
            </a:pPr>
            <a:r>
              <a:rPr lang="en" sz="1400">
                <a:solidFill>
                  <a:srgbClr val="000000"/>
                </a:solidFill>
                <a:latin typeface="Helvetica Neue"/>
                <a:ea typeface="Helvetica Neue"/>
                <a:cs typeface="Helvetica Neue"/>
                <a:sym typeface="Helvetica Neue"/>
              </a:rPr>
              <a:t>Being</a:t>
            </a:r>
            <a:r>
              <a:rPr lang="en" sz="1400">
                <a:latin typeface="Helvetica Neue"/>
                <a:ea typeface="Helvetica Neue"/>
                <a:cs typeface="Helvetica Neue"/>
                <a:sym typeface="Helvetica Neue"/>
              </a:rPr>
              <a:t> </a:t>
            </a:r>
            <a:r>
              <a:rPr b="1" lang="en" sz="1400">
                <a:solidFill>
                  <a:srgbClr val="CD1E18"/>
                </a:solidFill>
                <a:latin typeface="Helvetica Neue"/>
                <a:ea typeface="Helvetica Neue"/>
                <a:cs typeface="Helvetica Neue"/>
                <a:sym typeface="Helvetica Neue"/>
              </a:rPr>
              <a:t>CHEAPER</a:t>
            </a:r>
            <a:r>
              <a:rPr lang="en" sz="1400">
                <a:latin typeface="Helvetica Neue"/>
                <a:ea typeface="Helvetica Neue"/>
                <a:cs typeface="Helvetica Neue"/>
                <a:sym typeface="Helvetica Neue"/>
              </a:rPr>
              <a:t> (</a:t>
            </a:r>
            <a:r>
              <a:rPr lang="en" sz="1400">
                <a:solidFill>
                  <a:srgbClr val="000000"/>
                </a:solidFill>
                <a:latin typeface="Helvetica Neue"/>
                <a:ea typeface="Helvetica Neue"/>
                <a:cs typeface="Helvetica Neue"/>
                <a:sym typeface="Helvetica Neue"/>
              </a:rPr>
              <a:t>more affordable)</a:t>
            </a:r>
            <a:endParaRPr sz="1400">
              <a:solidFill>
                <a:srgbClr val="000000"/>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SzPts val="1400"/>
              <a:buChar char="●"/>
            </a:pPr>
            <a:r>
              <a:rPr lang="en" sz="1400">
                <a:solidFill>
                  <a:srgbClr val="000000"/>
                </a:solidFill>
                <a:latin typeface="Helvetica Neue"/>
                <a:ea typeface="Helvetica Neue"/>
                <a:cs typeface="Helvetica Neue"/>
                <a:sym typeface="Helvetica Neue"/>
              </a:rPr>
              <a:t>Being</a:t>
            </a:r>
            <a:r>
              <a:rPr lang="en" sz="1400">
                <a:latin typeface="Helvetica Neue"/>
                <a:ea typeface="Helvetica Neue"/>
                <a:cs typeface="Helvetica Neue"/>
                <a:sym typeface="Helvetica Neue"/>
              </a:rPr>
              <a:t> </a:t>
            </a:r>
            <a:r>
              <a:rPr b="1" lang="en" sz="1400">
                <a:solidFill>
                  <a:srgbClr val="CD1E18"/>
                </a:solidFill>
                <a:latin typeface="Helvetica Neue"/>
                <a:ea typeface="Helvetica Neue"/>
                <a:cs typeface="Helvetica Neue"/>
                <a:sym typeface="Helvetica Neue"/>
              </a:rPr>
              <a:t>BETTER</a:t>
            </a:r>
            <a:r>
              <a:rPr lang="en" sz="1400">
                <a:solidFill>
                  <a:srgbClr val="000000"/>
                </a:solidFill>
                <a:latin typeface="Helvetica Neue"/>
                <a:ea typeface="Helvetica Neue"/>
                <a:cs typeface="Helvetica Neue"/>
                <a:sym typeface="Helvetica Neue"/>
              </a:rPr>
              <a:t> (increased quality)</a:t>
            </a:r>
            <a:endParaRPr sz="1400">
              <a:solidFill>
                <a:srgbClr val="000000"/>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SzPts val="1400"/>
              <a:buChar char="●"/>
            </a:pPr>
            <a:r>
              <a:rPr lang="en" sz="1400">
                <a:solidFill>
                  <a:srgbClr val="000000"/>
                </a:solidFill>
                <a:latin typeface="Helvetica Neue"/>
                <a:ea typeface="Helvetica Neue"/>
                <a:cs typeface="Helvetica Neue"/>
                <a:sym typeface="Helvetica Neue"/>
              </a:rPr>
              <a:t>Being</a:t>
            </a:r>
            <a:r>
              <a:rPr b="1" lang="en" sz="1400">
                <a:solidFill>
                  <a:srgbClr val="CD1E18"/>
                </a:solidFill>
                <a:latin typeface="Helvetica Neue"/>
                <a:ea typeface="Helvetica Neue"/>
                <a:cs typeface="Helvetica Neue"/>
                <a:sym typeface="Helvetica Neue"/>
              </a:rPr>
              <a:t> FASTER</a:t>
            </a:r>
            <a:r>
              <a:rPr lang="en" sz="1400">
                <a:solidFill>
                  <a:srgbClr val="000000"/>
                </a:solidFill>
                <a:latin typeface="Helvetica Neue"/>
                <a:ea typeface="Helvetica Neue"/>
                <a:cs typeface="Helvetica Neue"/>
                <a:sym typeface="Helvetica Neue"/>
              </a:rPr>
              <a:t> (saving time)</a:t>
            </a:r>
            <a:endParaRPr sz="1400">
              <a:solidFill>
                <a:srgbClr val="000000"/>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SzPts val="1400"/>
              <a:buChar char="●"/>
            </a:pPr>
            <a:r>
              <a:rPr lang="en" sz="1400">
                <a:solidFill>
                  <a:srgbClr val="000000"/>
                </a:solidFill>
                <a:latin typeface="Helvetica Neue"/>
                <a:ea typeface="Helvetica Neue"/>
                <a:cs typeface="Helvetica Neue"/>
                <a:sym typeface="Helvetica Neue"/>
              </a:rPr>
              <a:t>Being</a:t>
            </a:r>
            <a:r>
              <a:rPr lang="en" sz="1400">
                <a:latin typeface="Helvetica Neue"/>
                <a:ea typeface="Helvetica Neue"/>
                <a:cs typeface="Helvetica Neue"/>
                <a:sym typeface="Helvetica Neue"/>
              </a:rPr>
              <a:t> </a:t>
            </a:r>
            <a:r>
              <a:rPr b="1" lang="en" sz="1400">
                <a:solidFill>
                  <a:srgbClr val="CD1E18"/>
                </a:solidFill>
                <a:latin typeface="Helvetica Neue"/>
                <a:ea typeface="Helvetica Neue"/>
                <a:cs typeface="Helvetica Neue"/>
                <a:sym typeface="Helvetica Neue"/>
              </a:rPr>
              <a:t>NEW </a:t>
            </a:r>
            <a:r>
              <a:rPr lang="en" sz="1400">
                <a:solidFill>
                  <a:srgbClr val="000000"/>
                </a:solidFill>
                <a:latin typeface="Helvetica Neue"/>
                <a:ea typeface="Helvetica Neue"/>
                <a:cs typeface="Helvetica Neue"/>
                <a:sym typeface="Helvetica Neue"/>
              </a:rPr>
              <a:t>(novelty or innovation)</a:t>
            </a:r>
            <a:endParaRPr sz="1400">
              <a:solidFill>
                <a:srgbClr val="000000"/>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SzPts val="1400"/>
              <a:buChar char="●"/>
            </a:pPr>
            <a:r>
              <a:rPr lang="en" sz="1400">
                <a:solidFill>
                  <a:srgbClr val="000000"/>
                </a:solidFill>
                <a:latin typeface="Helvetica Neue"/>
                <a:ea typeface="Helvetica Neue"/>
                <a:cs typeface="Helvetica Neue"/>
                <a:sym typeface="Helvetica Neue"/>
              </a:rPr>
              <a:t>Being</a:t>
            </a:r>
            <a:r>
              <a:rPr lang="en" sz="1400">
                <a:latin typeface="Helvetica Neue"/>
                <a:ea typeface="Helvetica Neue"/>
                <a:cs typeface="Helvetica Neue"/>
                <a:sym typeface="Helvetica Neue"/>
              </a:rPr>
              <a:t> </a:t>
            </a:r>
            <a:r>
              <a:rPr b="1" lang="en" sz="1400">
                <a:solidFill>
                  <a:srgbClr val="CD1E18"/>
                </a:solidFill>
                <a:latin typeface="Helvetica Neue"/>
                <a:ea typeface="Helvetica Neue"/>
                <a:cs typeface="Helvetica Neue"/>
                <a:sym typeface="Helvetica Neue"/>
              </a:rPr>
              <a:t>ACCESSIBLE</a:t>
            </a:r>
            <a:r>
              <a:rPr lang="en" sz="1400">
                <a:latin typeface="Helvetica Neue"/>
                <a:ea typeface="Helvetica Neue"/>
                <a:cs typeface="Helvetica Neue"/>
                <a:sym typeface="Helvetica Neue"/>
              </a:rPr>
              <a:t> (</a:t>
            </a:r>
            <a:r>
              <a:rPr lang="en" sz="1400">
                <a:solidFill>
                  <a:srgbClr val="000000"/>
                </a:solidFill>
                <a:latin typeface="Helvetica Neue"/>
                <a:ea typeface="Helvetica Neue"/>
                <a:cs typeface="Helvetica Neue"/>
                <a:sym typeface="Helvetica Neue"/>
              </a:rPr>
              <a:t>local) </a:t>
            </a:r>
            <a:endParaRPr sz="1400">
              <a:solidFill>
                <a:srgbClr val="000000"/>
              </a:solidFill>
              <a:latin typeface="Helvetica Neue"/>
              <a:ea typeface="Helvetica Neue"/>
              <a:cs typeface="Helvetica Neue"/>
              <a:sym typeface="Helvetica Neue"/>
            </a:endParaRPr>
          </a:p>
          <a:p>
            <a:pPr indent="0" lvl="0" marL="457200" rtl="0" algn="l">
              <a:lnSpc>
                <a:spcPct val="115000"/>
              </a:lnSpc>
              <a:spcBef>
                <a:spcPts val="1600"/>
              </a:spcBef>
              <a:spcAft>
                <a:spcPts val="0"/>
              </a:spcAft>
              <a:buSzPts val="1600"/>
              <a:buNone/>
            </a:pPr>
            <a:r>
              <a:t/>
            </a:r>
            <a:endParaRPr sz="1400">
              <a:latin typeface="Helvetica Neue"/>
              <a:ea typeface="Helvetica Neue"/>
              <a:cs typeface="Helvetica Neue"/>
              <a:sym typeface="Helvetica Neue"/>
            </a:endParaRPr>
          </a:p>
          <a:p>
            <a:pPr indent="0" lvl="0" marL="0" rtl="0" algn="l">
              <a:lnSpc>
                <a:spcPct val="115000"/>
              </a:lnSpc>
              <a:spcBef>
                <a:spcPts val="1600"/>
              </a:spcBef>
              <a:spcAft>
                <a:spcPts val="0"/>
              </a:spcAft>
              <a:buSzPts val="1600"/>
              <a:buNone/>
            </a:pPr>
            <a:r>
              <a:t/>
            </a:r>
            <a:endParaRPr sz="1400">
              <a:latin typeface="Helvetica Neue"/>
              <a:ea typeface="Helvetica Neue"/>
              <a:cs typeface="Helvetica Neue"/>
              <a:sym typeface="Helvetica Neue"/>
            </a:endParaRPr>
          </a:p>
          <a:p>
            <a:pPr indent="0" lvl="0" marL="0" rtl="0" algn="l">
              <a:lnSpc>
                <a:spcPct val="115000"/>
              </a:lnSpc>
              <a:spcBef>
                <a:spcPts val="1600"/>
              </a:spcBef>
              <a:spcAft>
                <a:spcPts val="1600"/>
              </a:spcAft>
              <a:buClr>
                <a:schemeClr val="dk1"/>
              </a:buClr>
              <a:buSzPts val="1100"/>
              <a:buFont typeface="Arial"/>
              <a:buNone/>
            </a:pPr>
            <a:r>
              <a:t/>
            </a:r>
            <a:endParaRPr b="1" sz="1800">
              <a:solidFill>
                <a:srgbClr val="F8CA2A"/>
              </a:solidFill>
              <a:latin typeface="Helvetica Neue"/>
              <a:ea typeface="Helvetica Neue"/>
              <a:cs typeface="Helvetica Neue"/>
              <a:sym typeface="Helvetica Neue"/>
            </a:endParaRPr>
          </a:p>
        </p:txBody>
      </p:sp>
      <p:pic>
        <p:nvPicPr>
          <p:cNvPr id="480" name="Google Shape;480;p6" title="LL Green logo - white.png"/>
          <p:cNvPicPr preferRelativeResize="0"/>
          <p:nvPr/>
        </p:nvPicPr>
        <p:blipFill>
          <a:blip r:embed="rId3">
            <a:alphaModFix/>
          </a:blip>
          <a:stretch>
            <a:fillRect/>
          </a:stretch>
        </p:blipFill>
        <p:spPr>
          <a:xfrm>
            <a:off x="7162800" y="-382425"/>
            <a:ext cx="1981201" cy="1981201"/>
          </a:xfrm>
          <a:prstGeom prst="rect">
            <a:avLst/>
          </a:prstGeom>
          <a:noFill/>
          <a:ln>
            <a:noFill/>
          </a:ln>
        </p:spPr>
      </p:pic>
      <p:sp>
        <p:nvSpPr>
          <p:cNvPr id="481" name="Google Shape;481;p6"/>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2" name="Google Shape;482;p6"/>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chemeClr val="lt1"/>
                </a:solidFill>
                <a:latin typeface="Helvetica Neue"/>
                <a:ea typeface="Helvetica Neue"/>
                <a:cs typeface="Helvetica Neue"/>
                <a:sym typeface="Helvetica Neue"/>
              </a:rPr>
              <a:t>Launch League Green</a:t>
            </a:r>
            <a:endParaRPr b="1" sz="1000">
              <a:solidFill>
                <a:schemeClr val="lt1"/>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7"/>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88" name="Google Shape;488;p7"/>
          <p:cNvSpPr txBox="1"/>
          <p:nvPr>
            <p:ph type="title"/>
          </p:nvPr>
        </p:nvSpPr>
        <p:spPr>
          <a:xfrm>
            <a:off x="841000" y="71262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latin typeface="Helvetica Neue"/>
                <a:ea typeface="Helvetica Neue"/>
                <a:cs typeface="Helvetica Neue"/>
                <a:sym typeface="Helvetica Neue"/>
              </a:rPr>
              <a:t>Let’s revisit our example….</a:t>
            </a:r>
            <a:endParaRPr sz="3000">
              <a:solidFill>
                <a:srgbClr val="000000"/>
              </a:solidFill>
              <a:latin typeface="Helvetica Neue"/>
              <a:ea typeface="Helvetica Neue"/>
              <a:cs typeface="Helvetica Neue"/>
              <a:sym typeface="Helvetica Neue"/>
            </a:endParaRPr>
          </a:p>
          <a:p>
            <a:pPr indent="0" lvl="0" marL="0" rtl="0" algn="l">
              <a:lnSpc>
                <a:spcPct val="100000"/>
              </a:lnSpc>
              <a:spcBef>
                <a:spcPts val="0"/>
              </a:spcBef>
              <a:spcAft>
                <a:spcPts val="0"/>
              </a:spcAft>
              <a:buSzPts val="2800"/>
              <a:buNone/>
            </a:pPr>
            <a:r>
              <a:t/>
            </a:r>
            <a:endParaRPr sz="3000">
              <a:solidFill>
                <a:srgbClr val="000000"/>
              </a:solidFill>
            </a:endParaRPr>
          </a:p>
          <a:p>
            <a:pPr indent="0" lvl="0" marL="0" rtl="0" algn="l">
              <a:lnSpc>
                <a:spcPct val="100000"/>
              </a:lnSpc>
              <a:spcBef>
                <a:spcPts val="0"/>
              </a:spcBef>
              <a:spcAft>
                <a:spcPts val="0"/>
              </a:spcAft>
              <a:buSzPts val="2800"/>
              <a:buNone/>
            </a:pPr>
            <a:r>
              <a:t/>
            </a:r>
            <a:endParaRPr sz="3000">
              <a:solidFill>
                <a:srgbClr val="000000"/>
              </a:solidFill>
            </a:endParaRPr>
          </a:p>
        </p:txBody>
      </p:sp>
      <p:sp>
        <p:nvSpPr>
          <p:cNvPr id="489" name="Google Shape;489;p7"/>
          <p:cNvSpPr txBox="1"/>
          <p:nvPr>
            <p:ph idx="1" type="body"/>
          </p:nvPr>
        </p:nvSpPr>
        <p:spPr>
          <a:xfrm>
            <a:off x="841000" y="1416400"/>
            <a:ext cx="5867700" cy="243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sz="1400">
                <a:solidFill>
                  <a:schemeClr val="dk1"/>
                </a:solidFill>
                <a:latin typeface="Helvetica Neue"/>
                <a:ea typeface="Helvetica Neue"/>
                <a:cs typeface="Helvetica Neue"/>
                <a:sym typeface="Helvetica Neue"/>
              </a:rPr>
              <a:t>Amaizing Briquettes sells briquettes made out of maize waste to retailers and other organisations. </a:t>
            </a:r>
            <a:r>
              <a:rPr lang="en" sz="1400">
                <a:solidFill>
                  <a:schemeClr val="dk1"/>
                </a:solidFill>
                <a:latin typeface="Helvetica Neue"/>
                <a:ea typeface="Helvetica Neue"/>
                <a:cs typeface="Helvetica Neue"/>
                <a:sym typeface="Helvetica Neue"/>
              </a:rPr>
              <a:t>Those who use the briquettes are households and school cooks. </a:t>
            </a:r>
            <a:r>
              <a:rPr lang="en" sz="1400">
                <a:solidFill>
                  <a:schemeClr val="dk1"/>
                </a:solidFill>
                <a:latin typeface="Helvetica Neue"/>
                <a:ea typeface="Helvetica Neue"/>
                <a:cs typeface="Helvetica Neue"/>
                <a:sym typeface="Helvetica Neue"/>
              </a:rPr>
              <a:t>Maize briquettes are healthier to use for cooking than other types of fuels. They are more affordable than </a:t>
            </a:r>
            <a:r>
              <a:rPr lang="en" sz="1400">
                <a:solidFill>
                  <a:schemeClr val="dk1"/>
                </a:solidFill>
                <a:latin typeface="Helvetica Neue"/>
                <a:ea typeface="Helvetica Neue"/>
                <a:cs typeface="Helvetica Neue"/>
                <a:sym typeface="Helvetica Neue"/>
              </a:rPr>
              <a:t>electricity</a:t>
            </a:r>
            <a:r>
              <a:rPr lang="en" sz="1400">
                <a:solidFill>
                  <a:schemeClr val="dk1"/>
                </a:solidFill>
                <a:latin typeface="Helvetica Neue"/>
                <a:ea typeface="Helvetica Neue"/>
                <a:cs typeface="Helvetica Neue"/>
                <a:sym typeface="Helvetica Neue"/>
              </a:rPr>
              <a:t>.</a:t>
            </a:r>
            <a:endParaRPr sz="1400">
              <a:solidFill>
                <a:srgbClr val="000000"/>
              </a:solidFill>
              <a:latin typeface="Helvetica Neue"/>
              <a:ea typeface="Helvetica Neue"/>
              <a:cs typeface="Helvetica Neue"/>
              <a:sym typeface="Helvetica Neue"/>
            </a:endParaRPr>
          </a:p>
          <a:p>
            <a:pPr indent="0" lvl="0" marL="0" rtl="0" algn="l">
              <a:lnSpc>
                <a:spcPct val="115000"/>
              </a:lnSpc>
              <a:spcBef>
                <a:spcPts val="1600"/>
              </a:spcBef>
              <a:spcAft>
                <a:spcPts val="1600"/>
              </a:spcAft>
              <a:buSzPts val="1600"/>
              <a:buNone/>
            </a:pPr>
            <a:r>
              <a:rPr lang="en" sz="1800">
                <a:solidFill>
                  <a:srgbClr val="000000"/>
                </a:solidFill>
                <a:latin typeface="Helvetica Neue"/>
                <a:ea typeface="Helvetica Neue"/>
                <a:cs typeface="Helvetica Neue"/>
                <a:sym typeface="Helvetica Neue"/>
                <a:extLst>
                  <a:ext uri="http://customooxmlschemas.google.com/">
                    <go:slidesCustomData xmlns:go="http://customooxmlschemas.google.com/" textRoundtripDataId="0"/>
                  </a:ext>
                </a:extLst>
              </a:rPr>
              <a:t>Can you spot their </a:t>
            </a:r>
            <a:r>
              <a:rPr b="1" lang="en" sz="1800">
                <a:solidFill>
                  <a:srgbClr val="CD1E18"/>
                </a:solidFill>
                <a:latin typeface="Helvetica Neue"/>
                <a:ea typeface="Helvetica Neue"/>
                <a:cs typeface="Helvetica Neue"/>
                <a:sym typeface="Helvetica Neue"/>
                <a:extLst>
                  <a:ext uri="http://customooxmlschemas.google.com/">
                    <go:slidesCustomData xmlns:go="http://customooxmlschemas.google.com/" textRoundtripDataId="1"/>
                  </a:ext>
                </a:extLst>
              </a:rPr>
              <a:t>competitive advantage or star quality</a:t>
            </a:r>
            <a:r>
              <a:rPr lang="en" sz="1800">
                <a:solidFill>
                  <a:srgbClr val="000000"/>
                </a:solidFill>
                <a:latin typeface="Helvetica Neue"/>
                <a:ea typeface="Helvetica Neue"/>
                <a:cs typeface="Helvetica Neue"/>
                <a:sym typeface="Helvetica Neue"/>
                <a:extLst>
                  <a:ext uri="http://customooxmlschemas.google.com/">
                    <go:slidesCustomData xmlns:go="http://customooxmlschemas.google.com/" textRoundtripDataId="2"/>
                  </a:ext>
                </a:extLst>
              </a:rPr>
              <a:t>?</a:t>
            </a:r>
            <a:r>
              <a:rPr lang="en" sz="1800">
                <a:solidFill>
                  <a:srgbClr val="9E9E9E"/>
                </a:solidFill>
                <a:latin typeface="Helvetica Neue"/>
                <a:ea typeface="Helvetica Neue"/>
                <a:cs typeface="Helvetica Neue"/>
                <a:sym typeface="Helvetica Neue"/>
                <a:extLst>
                  <a:ext uri="http://customooxmlschemas.google.com/">
                    <go:slidesCustomData xmlns:go="http://customooxmlschemas.google.com/" textRoundtripDataId="3"/>
                  </a:ext>
                </a:extLst>
              </a:rPr>
              <a:t> </a:t>
            </a:r>
            <a:r>
              <a:rPr lang="en" sz="1800">
                <a:solidFill>
                  <a:srgbClr val="000000"/>
                </a:solidFill>
                <a:latin typeface="Helvetica Neue"/>
                <a:ea typeface="Helvetica Neue"/>
                <a:cs typeface="Helvetica Neue"/>
                <a:sym typeface="Helvetica Neue"/>
                <a:extLst>
                  <a:ext uri="http://customooxmlschemas.google.com/">
                    <go:slidesCustomData xmlns:go="http://customooxmlschemas.google.com/" textRoundtripDataId="4"/>
                  </a:ext>
                </a:extLst>
              </a:rPr>
              <a:t>Would you be able to create a</a:t>
            </a:r>
            <a:r>
              <a:rPr lang="en" sz="1800">
                <a:solidFill>
                  <a:srgbClr val="9E9E9E"/>
                </a:solidFill>
                <a:latin typeface="Helvetica Neue"/>
                <a:ea typeface="Helvetica Neue"/>
                <a:cs typeface="Helvetica Neue"/>
                <a:sym typeface="Helvetica Neue"/>
                <a:extLst>
                  <a:ext uri="http://customooxmlschemas.google.com/">
                    <go:slidesCustomData xmlns:go="http://customooxmlschemas.google.com/" textRoundtripDataId="5"/>
                  </a:ext>
                </a:extLst>
              </a:rPr>
              <a:t> </a:t>
            </a:r>
            <a:r>
              <a:rPr b="1" lang="en" sz="1800">
                <a:solidFill>
                  <a:srgbClr val="CD1E18"/>
                </a:solidFill>
                <a:latin typeface="Helvetica Neue"/>
                <a:ea typeface="Helvetica Neue"/>
                <a:cs typeface="Helvetica Neue"/>
                <a:sym typeface="Helvetica Neue"/>
                <a:extLst>
                  <a:ext uri="http://customooxmlschemas.google.com/">
                    <go:slidesCustomData xmlns:go="http://customooxmlschemas.google.com/" textRoundtripDataId="6"/>
                  </a:ext>
                </a:extLst>
              </a:rPr>
              <a:t>value proposition statement</a:t>
            </a:r>
            <a:r>
              <a:rPr lang="en" sz="1800">
                <a:solidFill>
                  <a:srgbClr val="9E9E9E"/>
                </a:solidFill>
                <a:latin typeface="Helvetica Neue"/>
                <a:ea typeface="Helvetica Neue"/>
                <a:cs typeface="Helvetica Neue"/>
                <a:sym typeface="Helvetica Neue"/>
                <a:extLst>
                  <a:ext uri="http://customooxmlschemas.google.com/">
                    <go:slidesCustomData xmlns:go="http://customooxmlschemas.google.com/" textRoundtripDataId="7"/>
                  </a:ext>
                </a:extLst>
              </a:rPr>
              <a:t> </a:t>
            </a:r>
            <a:r>
              <a:rPr lang="en" sz="1800">
                <a:solidFill>
                  <a:srgbClr val="000000"/>
                </a:solidFill>
                <a:latin typeface="Helvetica Neue"/>
                <a:ea typeface="Helvetica Neue"/>
                <a:cs typeface="Helvetica Neue"/>
                <a:sym typeface="Helvetica Neue"/>
                <a:extLst>
                  <a:ext uri="http://customooxmlschemas.google.com/">
                    <go:slidesCustomData xmlns:go="http://customooxmlschemas.google.com/" textRoundtripDataId="8"/>
                  </a:ext>
                </a:extLst>
              </a:rPr>
              <a:t>for your business? </a:t>
            </a:r>
            <a:endParaRPr sz="1800">
              <a:solidFill>
                <a:srgbClr val="000000"/>
              </a:solidFill>
              <a:latin typeface="Helvetica Neue"/>
              <a:ea typeface="Helvetica Neue"/>
              <a:cs typeface="Helvetica Neue"/>
              <a:sym typeface="Helvetica Neue"/>
            </a:endParaRPr>
          </a:p>
        </p:txBody>
      </p:sp>
      <p:pic>
        <p:nvPicPr>
          <p:cNvPr id="490" name="Google Shape;490;p7" title="LL Green logo - white.png"/>
          <p:cNvPicPr preferRelativeResize="0"/>
          <p:nvPr/>
        </p:nvPicPr>
        <p:blipFill>
          <a:blip r:embed="rId3">
            <a:alphaModFix/>
          </a:blip>
          <a:stretch>
            <a:fillRect/>
          </a:stretch>
        </p:blipFill>
        <p:spPr>
          <a:xfrm>
            <a:off x="7162800" y="-382425"/>
            <a:ext cx="1981201" cy="1981201"/>
          </a:xfrm>
          <a:prstGeom prst="rect">
            <a:avLst/>
          </a:prstGeom>
          <a:noFill/>
          <a:ln>
            <a:noFill/>
          </a:ln>
        </p:spPr>
      </p:pic>
      <p:sp>
        <p:nvSpPr>
          <p:cNvPr id="491" name="Google Shape;491;p7"/>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2" name="Google Shape;492;p7"/>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chemeClr val="lt1"/>
                </a:solidFill>
                <a:latin typeface="Helvetica Neue"/>
                <a:ea typeface="Helvetica Neue"/>
                <a:cs typeface="Helvetica Neue"/>
                <a:sym typeface="Helvetica Neue"/>
              </a:rPr>
              <a:t>Launch League Green</a:t>
            </a:r>
            <a:endParaRPr b="1" sz="1000">
              <a:solidFill>
                <a:schemeClr val="lt1"/>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aunch League">
  <a:themeElements>
    <a:clrScheme name="Simple Light">
      <a:dk1>
        <a:srgbClr val="000000"/>
      </a:dk1>
      <a:lt1>
        <a:srgbClr val="FFFFFF"/>
      </a:lt1>
      <a:dk2>
        <a:srgbClr val="595959"/>
      </a:dk2>
      <a:lt2>
        <a:srgbClr val="EEEEEE"/>
      </a:lt2>
      <a:accent1>
        <a:srgbClr val="F8CB2A"/>
      </a:accent1>
      <a:accent2>
        <a:srgbClr val="CD1E19"/>
      </a:accent2>
      <a:accent3>
        <a:srgbClr val="133AA1"/>
      </a:accent3>
      <a:accent4>
        <a:srgbClr val="007A4D"/>
      </a:accent4>
      <a:accent5>
        <a:srgbClr val="EBECEC"/>
      </a:accent5>
      <a:accent6>
        <a:srgbClr val="F3F3F3"/>
      </a:accent6>
      <a:hlink>
        <a:srgbClr val="133AA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Launch League">
  <a:themeElements>
    <a:clrScheme name="Simple Light">
      <a:dk1>
        <a:srgbClr val="000000"/>
      </a:dk1>
      <a:lt1>
        <a:srgbClr val="FFFFFF"/>
      </a:lt1>
      <a:dk2>
        <a:srgbClr val="595959"/>
      </a:dk2>
      <a:lt2>
        <a:srgbClr val="EEEEEE"/>
      </a:lt2>
      <a:accent1>
        <a:srgbClr val="F8CB2A"/>
      </a:accent1>
      <a:accent2>
        <a:srgbClr val="CD1E19"/>
      </a:accent2>
      <a:accent3>
        <a:srgbClr val="133AA1"/>
      </a:accent3>
      <a:accent4>
        <a:srgbClr val="007A4D"/>
      </a:accent4>
      <a:accent5>
        <a:srgbClr val="EBECEC"/>
      </a:accent5>
      <a:accent6>
        <a:srgbClr val="F3F3F3"/>
      </a:accent6>
      <a:hlink>
        <a:srgbClr val="133AA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