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Thin"/>
      <p:regular r:id="rId34"/>
      <p:bold r:id="rId35"/>
      <p:italic r:id="rId36"/>
      <p:boldItalic r:id="rId37"/>
    </p:embeddedFont>
    <p:embeddedFont>
      <p:font typeface="Montserrat"/>
      <p:regular r:id="rId38"/>
      <p:bold r:id="rId39"/>
      <p:italic r:id="rId40"/>
      <p:boldItalic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6" roundtripDataSignature="AMtx7mhs5HLsj21gGTf/1HlEqHMGb+e/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4.xml"/><Relationship Id="rId42" Type="http://schemas.openxmlformats.org/officeDocument/2006/relationships/font" Target="fonts/HelveticaNeue-regular.fntdata"/><Relationship Id="rId41" Type="http://schemas.openxmlformats.org/officeDocument/2006/relationships/font" Target="fonts/Montserrat-boldItalic.fntdata"/><Relationship Id="rId22" Type="http://schemas.openxmlformats.org/officeDocument/2006/relationships/slide" Target="slides/slide16.xml"/><Relationship Id="rId44" Type="http://schemas.openxmlformats.org/officeDocument/2006/relationships/font" Target="fonts/HelveticaNeue-italic.fntdata"/><Relationship Id="rId21" Type="http://schemas.openxmlformats.org/officeDocument/2006/relationships/slide" Target="slides/slide15.xml"/><Relationship Id="rId43" Type="http://schemas.openxmlformats.org/officeDocument/2006/relationships/font" Target="fonts/HelveticaNeue-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Thin-bold.fntdata"/><Relationship Id="rId12" Type="http://schemas.openxmlformats.org/officeDocument/2006/relationships/slide" Target="slides/slide6.xml"/><Relationship Id="rId34" Type="http://schemas.openxmlformats.org/officeDocument/2006/relationships/font" Target="fonts/RobotoThin-regular.fntdata"/><Relationship Id="rId15" Type="http://schemas.openxmlformats.org/officeDocument/2006/relationships/slide" Target="slides/slide9.xml"/><Relationship Id="rId37" Type="http://schemas.openxmlformats.org/officeDocument/2006/relationships/font" Target="fonts/RobotoThin-boldItalic.fntdata"/><Relationship Id="rId14" Type="http://schemas.openxmlformats.org/officeDocument/2006/relationships/slide" Target="slides/slide8.xml"/><Relationship Id="rId36" Type="http://schemas.openxmlformats.org/officeDocument/2006/relationships/font" Target="fonts/RobotoThin-italic.fntdata"/><Relationship Id="rId17" Type="http://schemas.openxmlformats.org/officeDocument/2006/relationships/slide" Target="slides/slide11.xml"/><Relationship Id="rId39" Type="http://schemas.openxmlformats.org/officeDocument/2006/relationships/font" Target="fonts/Montserrat-bold.fntdata"/><Relationship Id="rId16" Type="http://schemas.openxmlformats.org/officeDocument/2006/relationships/slide" Target="slides/slide10.xml"/><Relationship Id="rId38" Type="http://schemas.openxmlformats.org/officeDocument/2006/relationships/font" Target="fonts/Montserra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3zwb8eAb-U"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Module 1 is going to look at whether there is a need for your business.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{Run through each of these questions with the group}</a:t>
            </a:r>
            <a:endParaRPr sz="1200"/>
          </a:p>
          <a:p>
            <a:pPr indent="-304800" lvl="0" marL="457200" rtl="0" algn="l">
              <a:lnSpc>
                <a:spcPct val="100000"/>
              </a:lnSpc>
              <a:spcBef>
                <a:spcPts val="0"/>
              </a:spcBef>
              <a:spcAft>
                <a:spcPts val="0"/>
              </a:spcAft>
              <a:buSzPts val="1200"/>
              <a:buChar char="●"/>
            </a:pPr>
            <a:r>
              <a:rPr lang="en" sz="1200"/>
              <a:t>A business should solve one core problem initially. </a:t>
            </a:r>
            <a:endParaRPr sz="1200"/>
          </a:p>
          <a:p>
            <a:pPr indent="-304800" lvl="0" marL="457200" rtl="0" algn="l">
              <a:lnSpc>
                <a:spcPct val="100000"/>
              </a:lnSpc>
              <a:spcBef>
                <a:spcPts val="0"/>
              </a:spcBef>
              <a:spcAft>
                <a:spcPts val="0"/>
              </a:spcAft>
              <a:buSzPts val="1200"/>
              <a:buChar char="●"/>
            </a:pPr>
            <a:r>
              <a:rPr lang="en" sz="1200"/>
              <a:t>This describes need vs want. Also, can you convince someone that they need it? This can change --- use UPS and generator example.</a:t>
            </a:r>
            <a:endParaRPr sz="1200"/>
          </a:p>
          <a:p>
            <a:pPr indent="-304800" lvl="0" marL="457200" rtl="0" algn="l">
              <a:lnSpc>
                <a:spcPct val="100000"/>
              </a:lnSpc>
              <a:spcBef>
                <a:spcPts val="0"/>
              </a:spcBef>
              <a:spcAft>
                <a:spcPts val="0"/>
              </a:spcAft>
              <a:buSzPts val="1200"/>
              <a:buChar char="●"/>
            </a:pPr>
            <a:r>
              <a:rPr lang="en" sz="1200"/>
              <a:t>This relates to the skills, experience and networks you have/ don’t have that will help you solve this.</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You will be creating a problem statement for your business today.</a:t>
            </a:r>
            <a:endParaRPr sz="1200"/>
          </a:p>
          <a:p>
            <a:pPr indent="0" lvl="0" marL="0" rtl="0" algn="l">
              <a:lnSpc>
                <a:spcPct val="100000"/>
              </a:lnSpc>
              <a:spcBef>
                <a:spcPts val="0"/>
              </a:spcBef>
              <a:spcAft>
                <a:spcPts val="0"/>
              </a:spcAft>
              <a:buSzPts val="1100"/>
              <a:buNone/>
            </a:pPr>
            <a:r>
              <a:rPr lang="en" sz="1200"/>
              <a:t>{Run through what a problem statement is}</a:t>
            </a:r>
            <a:endParaRPr sz="1200"/>
          </a:p>
          <a:p>
            <a:pPr indent="0" lvl="0" marL="0" rtl="0" algn="l">
              <a:lnSpc>
                <a:spcPct val="100000"/>
              </a:lnSpc>
              <a:spcBef>
                <a:spcPts val="0"/>
              </a:spcBef>
              <a:spcAft>
                <a:spcPts val="0"/>
              </a:spcAft>
              <a:buSzPts val="1100"/>
              <a:buNone/>
            </a:pPr>
            <a:r>
              <a:rPr lang="en" sz="1200"/>
              <a:t>A problem statement answers these three questions. </a:t>
            </a:r>
            <a:endParaRPr sz="1200"/>
          </a:p>
          <a:p>
            <a:pPr indent="0" lvl="0" marL="457200" rtl="0" algn="l">
              <a:lnSpc>
                <a:spcPct val="150000"/>
              </a:lnSpc>
              <a:spcBef>
                <a:spcPts val="0"/>
              </a:spcBef>
              <a:spcAft>
                <a:spcPts val="1600"/>
              </a:spcAft>
              <a:buSzPts val="1100"/>
              <a:buNone/>
            </a:pPr>
            <a:r>
              <a:t/>
            </a:r>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Let’s look at an example business to think about problem statements. We will use this example throughout the bootcamp to explain key concepts.</a:t>
            </a:r>
            <a:endParaRPr sz="1200"/>
          </a:p>
          <a:p>
            <a:pPr indent="0" lvl="0" marL="0" rtl="0" algn="l">
              <a:lnSpc>
                <a:spcPct val="100000"/>
              </a:lnSpc>
              <a:spcBef>
                <a:spcPts val="0"/>
              </a:spcBef>
              <a:spcAft>
                <a:spcPts val="0"/>
              </a:spcAft>
              <a:buSzPts val="1100"/>
              <a:buNone/>
            </a:pPr>
            <a:r>
              <a:rPr lang="en" sz="1200"/>
              <a:t>Briquettes made of maize waste, which there is plenty of in Mpumalanga, are a more sustainable, healthy, and affordable alternative to other burning energy sources. Amaizing Briquettes source maize waste from local farmers, process the waste into briquettes, and sell them to retailers and a local school feeding scheme.</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To create their problem statement, </a:t>
            </a:r>
            <a:r>
              <a:rPr lang="en" sz="1200"/>
              <a:t>Amazing</a:t>
            </a:r>
            <a:r>
              <a:rPr lang="en" sz="1200"/>
              <a:t> Briquettes first answered these 3 questions. They did some research to find some data on the potential size of their market.</a:t>
            </a:r>
            <a:endParaRPr i="1"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4e1dfd5af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4e1dfd5af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Let’s look at an example business to think about problem statements. We will use this example throughout the bootcamp to explain key concepts.</a:t>
            </a:r>
            <a:endParaRPr sz="1200"/>
          </a:p>
          <a:p>
            <a:pPr indent="0" lvl="0" marL="0" rtl="0" algn="l">
              <a:lnSpc>
                <a:spcPct val="100000"/>
              </a:lnSpc>
              <a:spcBef>
                <a:spcPts val="0"/>
              </a:spcBef>
              <a:spcAft>
                <a:spcPts val="0"/>
              </a:spcAft>
              <a:buSzPts val="1100"/>
              <a:buNone/>
            </a:pPr>
            <a:r>
              <a:rPr lang="en" sz="1200"/>
              <a:t>Briquettes made of maize waste, which there is plenty of in Mpumalanga, are a more sustainable, healthy, and affordable alternative to other burning energy sources. Amaizing Briquettes source maize waste from local farmers, process the waste into briquettes, and sell them to retailers and a local school’s feeding scheme.</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To create their problem statement, Amazing Briquettes first answered these 3 questions. They did some research to find some data on the potential size of their market.</a:t>
            </a:r>
            <a:endParaRPr i="1"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{Read through the example problem statement with the group}</a:t>
            </a:r>
            <a:endParaRPr sz="1200"/>
          </a:p>
          <a:p>
            <a:pPr indent="0" lvl="0" marL="0" rtl="0" algn="l">
              <a:lnSpc>
                <a:spcPct val="100000"/>
              </a:lnSpc>
              <a:spcBef>
                <a:spcPts val="0"/>
              </a:spcBef>
              <a:spcAft>
                <a:spcPts val="0"/>
              </a:spcAft>
              <a:buSzPts val="1100"/>
              <a:buNone/>
            </a:pPr>
            <a:r>
              <a:rPr lang="en" sz="1200"/>
              <a:t>It is really important to just focus on the problem -- the solution is not mentioned here.</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Your solution should solve the problem for the people who experience it and are willing to pay for it - your customers.</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There are many examples of businesses who do not meet customer’s needs. Mr Video or Blockbuster?</a:t>
            </a:r>
            <a:endParaRPr sz="1200"/>
          </a:p>
          <a:p>
            <a:pPr indent="0" lvl="0" marL="0" rtl="0" algn="l">
              <a:lnSpc>
                <a:spcPct val="100000"/>
              </a:lnSpc>
              <a:spcBef>
                <a:spcPts val="0"/>
              </a:spcBef>
              <a:spcAft>
                <a:spcPts val="0"/>
              </a:spcAft>
              <a:buSzPts val="1100"/>
              <a:buNone/>
            </a:pPr>
            <a:r>
              <a:rPr lang="en" sz="1200"/>
              <a:t>Your solution can change and evolve as you better understand your customers and the problem they are facing.</a:t>
            </a:r>
            <a:endParaRPr sz="1200"/>
          </a:p>
          <a:p>
            <a:pPr indent="0" lvl="0" marL="0" rtl="0" algn="l">
              <a:lnSpc>
                <a:spcPct val="100000"/>
              </a:lnSpc>
              <a:spcBef>
                <a:spcPts val="0"/>
              </a:spcBef>
              <a:spcAft>
                <a:spcPts val="0"/>
              </a:spcAft>
              <a:buSzPts val="1100"/>
              <a:buNone/>
            </a:pPr>
            <a:r>
              <a:rPr lang="en" sz="1200"/>
              <a:t>It is important to answer these questions so that you can design your product or service, and also how you will tell your customers.</a:t>
            </a:r>
            <a:endParaRPr sz="1200"/>
          </a:p>
          <a:p>
            <a:pPr indent="0" lvl="0" marL="0" rtl="0" algn="l">
              <a:lnSpc>
                <a:spcPct val="100000"/>
              </a:lnSpc>
              <a:spcBef>
                <a:spcPts val="0"/>
              </a:spcBef>
              <a:spcAft>
                <a:spcPts val="0"/>
              </a:spcAft>
              <a:buSzPts val="1100"/>
              <a:buNone/>
            </a:pPr>
            <a:r>
              <a:rPr lang="en" sz="1200"/>
              <a:t>{Read through questions} These are questions you should ask yourself when designing your solution, and continue to ask yourself as the business evolves.</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You need to understand whether you are offering customers a product or a service? A product doesn’t have to be a physical product, it could be a software product Sometimes it could be combination of both. Some businesses may offer a combo of the two. </a:t>
            </a:r>
            <a:endParaRPr sz="1200"/>
          </a:p>
          <a:p>
            <a:pPr indent="0" lvl="0" marL="0" rtl="0" algn="l">
              <a:lnSpc>
                <a:spcPct val="100000"/>
              </a:lnSpc>
              <a:spcBef>
                <a:spcPts val="0"/>
              </a:spcBef>
              <a:spcAft>
                <a:spcPts val="0"/>
              </a:spcAft>
              <a:buSzPts val="1100"/>
              <a:buNone/>
            </a:pPr>
            <a:r>
              <a:rPr lang="en" sz="1200"/>
              <a:t>{Question for group -- who runs a service-based business? Who runs a product-based business?</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will also be creating a solution statement.</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{Read through what a solution statement is}</a:t>
            </a:r>
            <a:br>
              <a:rPr lang="en" sz="1200">
                <a:solidFill>
                  <a:schemeClr val="dk1"/>
                </a:solidFill>
                <a:latin typeface="Helvetica Neue"/>
                <a:ea typeface="Helvetica Neue"/>
                <a:cs typeface="Helvetica Neue"/>
                <a:sym typeface="Helvetica Neue"/>
              </a:rPr>
            </a:br>
            <a:r>
              <a:rPr lang="en" sz="1200">
                <a:solidFill>
                  <a:schemeClr val="dk1"/>
                </a:solidFill>
                <a:latin typeface="Helvetica Neue"/>
                <a:ea typeface="Helvetica Neue"/>
                <a:cs typeface="Helvetica Neue"/>
                <a:sym typeface="Helvetica Neue"/>
              </a:rPr>
              <a:t>When crafting your solution statement, you will ask yourself these questions.</a:t>
            </a:r>
            <a:endParaRPr sz="1200">
              <a:solidFill>
                <a:schemeClr val="dk1"/>
              </a:solidFill>
              <a:latin typeface="Helvetica Neue"/>
              <a:ea typeface="Helvetica Neue"/>
              <a:cs typeface="Helvetica Neue"/>
              <a:sym typeface="Helvetica Neue"/>
            </a:endParaRPr>
          </a:p>
          <a:p>
            <a:pPr indent="0" lvl="0" marL="457200" rtl="0" algn="l">
              <a:lnSpc>
                <a:spcPct val="150000"/>
              </a:lnSpc>
              <a:spcBef>
                <a:spcPts val="1600"/>
              </a:spcBef>
              <a:spcAft>
                <a:spcPts val="1600"/>
              </a:spcAft>
              <a:buSzPts val="1100"/>
              <a:buNone/>
            </a:pPr>
            <a:r>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Let’s look at Amazing Briquettes again and how they answered these questions.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t>{Read through the example with the group}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881472444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2881472444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i="1"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going to create our problem and solution statements now.</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Please get out exercise 1 and 2 worksheets from your worksheet pack.</a:t>
            </a:r>
            <a:endParaRPr/>
          </a:p>
          <a:p>
            <a:pPr indent="0" lvl="0" marL="0" rtl="0" algn="l">
              <a:lnSpc>
                <a:spcPct val="100000"/>
              </a:lnSpc>
              <a:spcBef>
                <a:spcPts val="0"/>
              </a:spcBef>
              <a:spcAft>
                <a:spcPts val="0"/>
              </a:spcAft>
              <a:buSzPts val="1100"/>
              <a:buNone/>
            </a:pPr>
            <a:r>
              <a:rPr lang="en"/>
              <a:t>You will start with the problem statement. Then we will discuss.</a:t>
            </a:r>
            <a:endParaRPr/>
          </a:p>
          <a:p>
            <a:pPr indent="0" lvl="0" marL="0" rtl="0" algn="l">
              <a:lnSpc>
                <a:spcPct val="100000"/>
              </a:lnSpc>
              <a:spcBef>
                <a:spcPts val="0"/>
              </a:spcBef>
              <a:spcAft>
                <a:spcPts val="0"/>
              </a:spcAft>
              <a:buSzPts val="1100"/>
              <a:buNone/>
            </a:pPr>
            <a:r>
              <a:rPr lang="en" sz="1200">
                <a:solidFill>
                  <a:schemeClr val="dk1"/>
                </a:solidFill>
              </a:rPr>
              <a:t>{10 min + 10 min}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Now we move on to the solution statement. Then we will discuss.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{10 min + 10 min}</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rPr>
              <a:t>{Amaizing Briquettes Example}</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 are happy with your problem and solution statement, you can enter into your canvas.</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have now completed Module 1! We will take a 15 minute tea break and then move onto Module 2.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a7c75de3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6a7c75de3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88147244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1288147244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this video uses the original Launch League business example, ABC Tutors. It is a relatable example that can still be useful to your entrepreneurs, but take extra care to explain the same concepts using the Launch League Green green economy example, </a:t>
            </a:r>
            <a:r>
              <a:rPr lang="en"/>
              <a:t>Amazing</a:t>
            </a:r>
            <a:r>
              <a:rPr lang="en"/>
              <a:t> Briquettes.</a:t>
            </a:r>
            <a:endParaRPr/>
          </a:p>
          <a:p>
            <a:pPr indent="0" lvl="0" marL="0" rtl="0" algn="l">
              <a:lnSpc>
                <a:spcPct val="100000"/>
              </a:lnSpc>
              <a:spcBef>
                <a:spcPts val="0"/>
              </a:spcBef>
              <a:spcAft>
                <a:spcPts val="0"/>
              </a:spcAft>
              <a:buSzPts val="1100"/>
              <a:buNone/>
            </a:pPr>
            <a:r>
              <a:rPr lang="en" u="sng">
                <a:solidFill>
                  <a:schemeClr val="hlink"/>
                </a:solidFill>
                <a:hlinkClick r:id="rId2"/>
              </a:rPr>
              <a:t>https://www.youtube.com/watch?v=S3zwb8eAb-U</a:t>
            </a:r>
            <a:endParaRPr sz="1200"/>
          </a:p>
          <a:p>
            <a:pPr indent="0" lvl="0" marL="0" rtl="0" algn="l">
              <a:lnSpc>
                <a:spcPct val="100000"/>
              </a:lnSpc>
              <a:spcBef>
                <a:spcPts val="0"/>
              </a:spcBef>
              <a:spcAft>
                <a:spcPts val="0"/>
              </a:spcAft>
              <a:buSzPts val="1100"/>
              <a:buNone/>
            </a:pPr>
            <a:r>
              <a:rPr lang="en" sz="1200"/>
              <a:t>This video explains the business offering section of your Canvas. {Allow a moment for everyone to look at their canvas}</a:t>
            </a:r>
            <a:endParaRPr sz="1200"/>
          </a:p>
          <a:p>
            <a:pPr indent="0" lvl="0" marL="0" rtl="0" algn="l">
              <a:lnSpc>
                <a:spcPct val="100000"/>
              </a:lnSpc>
              <a:spcBef>
                <a:spcPts val="0"/>
              </a:spcBef>
              <a:spcAft>
                <a:spcPts val="0"/>
              </a:spcAft>
              <a:buSzPts val="1100"/>
              <a:buNone/>
            </a:pPr>
            <a:r>
              <a:rPr lang="en" sz="1200"/>
              <a:t>At the end of this module, we will be able to complete two of the sections of your canvas relating to your business offering.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Every business should solve a problem for its customers. We all face problems every day that we need solved. From big ones, like no electricity or internet because of load shedding, to small ones like running out of milk/ our children receiving poor marks for their maths tests at school.</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{Question for group -- Think of these popular big businesses, what problems did they set out to solve? Discuss with person near you} {Allow 5 mintues}</a:t>
            </a:r>
            <a:endParaRPr sz="1200">
              <a:solidFill>
                <a:schemeClr val="dk1"/>
              </a:solidFill>
            </a:endParaRPr>
          </a:p>
          <a:p>
            <a:pPr indent="0" lvl="0" marL="0" rtl="0" algn="l">
              <a:lnSpc>
                <a:spcPct val="100000"/>
              </a:lnSpc>
              <a:spcBef>
                <a:spcPts val="0"/>
              </a:spcBef>
              <a:spcAft>
                <a:spcPts val="0"/>
              </a:spcAft>
              <a:buSzPts val="1100"/>
              <a:buNone/>
            </a:pPr>
            <a:r>
              <a:rPr lang="en" sz="1200"/>
              <a:t>{Yoco -- in SA, card machines from banks too expensive for small businesses, and they are missing opportunities because they cannot accept card payments.</a:t>
            </a:r>
            <a:endParaRPr sz="1200"/>
          </a:p>
          <a:p>
            <a:pPr indent="0" lvl="0" marL="0" rtl="0" algn="l">
              <a:lnSpc>
                <a:spcPct val="100000"/>
              </a:lnSpc>
              <a:spcBef>
                <a:spcPts val="0"/>
              </a:spcBef>
              <a:spcAft>
                <a:spcPts val="0"/>
              </a:spcAft>
              <a:buSzPts val="1100"/>
              <a:buNone/>
            </a:pPr>
            <a:r>
              <a:rPr lang="en" sz="1200"/>
              <a:t>Capitec -- South Africans were facing high banking fees, and it was time-consuming to do banking and often costly to visit branches. Netflix – South Africans wanted to be able to watch local and international content on demand and at a reasonable price}</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How did you come up with the idea of the business?</a:t>
            </a:r>
            <a:endParaRPr sz="1200"/>
          </a:p>
          <a:p>
            <a:pPr indent="0" lvl="0" marL="0" rtl="0" algn="l">
              <a:lnSpc>
                <a:spcPct val="100000"/>
              </a:lnSpc>
              <a:spcBef>
                <a:spcPts val="0"/>
              </a:spcBef>
              <a:spcAft>
                <a:spcPts val="0"/>
              </a:spcAft>
              <a:buSzPts val="1100"/>
              <a:buNone/>
            </a:pPr>
            <a:r>
              <a:rPr lang="en" sz="1200"/>
              <a:t>Often it is because you experienced a problem or one of your friends, family or colleagues experienced a problem.</a:t>
            </a:r>
            <a:endParaRPr sz="1200"/>
          </a:p>
          <a:p>
            <a:pPr indent="0" lvl="0" marL="0" rtl="0" algn="l">
              <a:lnSpc>
                <a:spcPct val="100000"/>
              </a:lnSpc>
              <a:spcBef>
                <a:spcPts val="0"/>
              </a:spcBef>
              <a:spcAft>
                <a:spcPts val="0"/>
              </a:spcAft>
              <a:buSzPts val="1100"/>
              <a:buNone/>
            </a:pPr>
            <a:r>
              <a:rPr lang="en" sz="1200"/>
              <a:t>Once you identified a problem, you probably started thinking about a solution and looking around at who else is solving this problem. It is so important that entrepreneurs really understand the problem they are solving.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Once you’ve identified a problem, you need to understand if there is an opportunity for a new business (people will pay for it) to solve this problem, and if there is opportunity for you to run the business.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If many people need the solution and they need it </a:t>
            </a:r>
            <a:r>
              <a:rPr lang="en" sz="1200" u="sng">
                <a:solidFill>
                  <a:schemeClr val="dk1"/>
                </a:solidFill>
              </a:rPr>
              <a:t>repeatedly</a:t>
            </a:r>
            <a:r>
              <a:rPr lang="en" sz="1200">
                <a:solidFill>
                  <a:schemeClr val="dk1"/>
                </a:solidFill>
              </a:rPr>
              <a:t> and they </a:t>
            </a:r>
            <a:r>
              <a:rPr lang="en" sz="1200" u="sng">
                <a:solidFill>
                  <a:schemeClr val="dk1"/>
                </a:solidFill>
              </a:rPr>
              <a:t>will pay </a:t>
            </a:r>
            <a:r>
              <a:rPr lang="en" sz="1200">
                <a:solidFill>
                  <a:schemeClr val="dk1"/>
                </a:solidFill>
              </a:rPr>
              <a:t>to have their problem solved, then there is an opportunity.</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If you have the right skills, connections and determination to deliver a solution, then there is an opportunity.</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{Example: Mpesa/ mobile money in South Africa - it is very successful in East Africa because majority of people do not have bank accounts and therefore need ways to make transactions. In SA, we have a developed banking system and most people have a bank account -- there was little market need for a mobile money solution.}</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26"/>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11" name="Google Shape;11;p26"/>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26"/>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3" name="Google Shape;13;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2" name="Google Shape;62;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4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8" name="Google Shape;68;p4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 name="Shape 70"/>
        <p:cNvGrpSpPr/>
        <p:nvPr/>
      </p:nvGrpSpPr>
      <p:grpSpPr>
        <a:xfrm>
          <a:off x="0" y="0"/>
          <a:ext cx="0" cy="0"/>
          <a:chOff x="0" y="0"/>
          <a:chExt cx="0" cy="0"/>
        </a:xfrm>
      </p:grpSpPr>
      <p:sp>
        <p:nvSpPr>
          <p:cNvPr id="71" name="Google Shape;71;p4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2" name="Google Shape;7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6" name="Google Shape;76;p4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4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8" name="Google Shape;78;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4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1" name="Google Shape;81;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4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4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5" name="Google Shape;85;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88" name="Shape 88"/>
        <p:cNvGrpSpPr/>
        <p:nvPr/>
      </p:nvGrpSpPr>
      <p:grpSpPr>
        <a:xfrm>
          <a:off x="0" y="0"/>
          <a:ext cx="0" cy="0"/>
          <a:chOff x="0" y="0"/>
          <a:chExt cx="0" cy="0"/>
        </a:xfrm>
      </p:grpSpPr>
      <p:sp>
        <p:nvSpPr>
          <p:cNvPr id="89" name="Google Shape;8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90" name="Google Shape;90;p46"/>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91" name="Google Shape;91;p46"/>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4" name="Shape 14"/>
        <p:cNvGrpSpPr/>
        <p:nvPr/>
      </p:nvGrpSpPr>
      <p:grpSpPr>
        <a:xfrm>
          <a:off x="0" y="0"/>
          <a:ext cx="0" cy="0"/>
          <a:chOff x="0" y="0"/>
          <a:chExt cx="0" cy="0"/>
        </a:xfrm>
      </p:grpSpPr>
      <p:sp>
        <p:nvSpPr>
          <p:cNvPr id="15" name="Google Shape;15;p2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16" name="Google Shape;16;p2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7" name="Google Shape;17;p27"/>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7"/>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19" name="Google Shape;19;p27"/>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0" name="Google Shape;20;p27"/>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1" name="Google Shape;21;p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2" name="Shape 92"/>
        <p:cNvGrpSpPr/>
        <p:nvPr/>
      </p:nvGrpSpPr>
      <p:grpSpPr>
        <a:xfrm>
          <a:off x="0" y="0"/>
          <a:ext cx="0" cy="0"/>
          <a:chOff x="0" y="0"/>
          <a:chExt cx="0" cy="0"/>
        </a:xfrm>
      </p:grpSpPr>
      <p:sp>
        <p:nvSpPr>
          <p:cNvPr id="93" name="Google Shape;93;p4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94" name="Google Shape;94;p4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5" name="Google Shape;95;p47"/>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96" name="Google Shape;96;p47"/>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7" name="Google Shape;97;p4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2" name="Shape 102"/>
        <p:cNvGrpSpPr/>
        <p:nvPr/>
      </p:nvGrpSpPr>
      <p:grpSpPr>
        <a:xfrm>
          <a:off x="0" y="0"/>
          <a:ext cx="0" cy="0"/>
          <a:chOff x="0" y="0"/>
          <a:chExt cx="0" cy="0"/>
        </a:xfrm>
      </p:grpSpPr>
      <p:sp>
        <p:nvSpPr>
          <p:cNvPr id="103" name="Google Shape;103;g12881472444_0_14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4" name="Google Shape;104;g12881472444_0_143"/>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12881472444_0_143"/>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g12881472444_0_14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7" name="Shape 107"/>
        <p:cNvGrpSpPr/>
        <p:nvPr/>
      </p:nvGrpSpPr>
      <p:grpSpPr>
        <a:xfrm>
          <a:off x="0" y="0"/>
          <a:ext cx="0" cy="0"/>
          <a:chOff x="0" y="0"/>
          <a:chExt cx="0" cy="0"/>
        </a:xfrm>
      </p:grpSpPr>
      <p:grpSp>
        <p:nvGrpSpPr>
          <p:cNvPr id="108" name="Google Shape;108;g12881472444_0_135"/>
          <p:cNvGrpSpPr/>
          <p:nvPr/>
        </p:nvGrpSpPr>
        <p:grpSpPr>
          <a:xfrm>
            <a:off x="4350277" y="2855378"/>
            <a:ext cx="443589" cy="105632"/>
            <a:chOff x="4137525" y="2915950"/>
            <a:chExt cx="869100" cy="207000"/>
          </a:xfrm>
        </p:grpSpPr>
        <p:sp>
          <p:nvSpPr>
            <p:cNvPr id="109" name="Google Shape;109;g12881472444_0_135"/>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2881472444_0_135"/>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2881472444_0_135"/>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g12881472444_0_135"/>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3" name="Google Shape;113;g12881472444_0_135"/>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g12881472444_0_13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115" name="Shape 115"/>
        <p:cNvGrpSpPr/>
        <p:nvPr/>
      </p:nvGrpSpPr>
      <p:grpSpPr>
        <a:xfrm>
          <a:off x="0" y="0"/>
          <a:ext cx="0" cy="0"/>
          <a:chOff x="0" y="0"/>
          <a:chExt cx="0" cy="0"/>
        </a:xfrm>
      </p:grpSpPr>
      <p:sp>
        <p:nvSpPr>
          <p:cNvPr id="116" name="Google Shape;116;g12881472444_0_148"/>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17" name="Google Shape;117;g12881472444_0_148"/>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8" name="Google Shape;118;g12881472444_0_148"/>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119" name="Google Shape;119;g12881472444_0_148"/>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g12881472444_0_148"/>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121" name="Shape 121"/>
        <p:cNvGrpSpPr/>
        <p:nvPr/>
      </p:nvGrpSpPr>
      <p:grpSpPr>
        <a:xfrm>
          <a:off x="0" y="0"/>
          <a:ext cx="0" cy="0"/>
          <a:chOff x="0" y="0"/>
          <a:chExt cx="0" cy="0"/>
        </a:xfrm>
      </p:grpSpPr>
      <p:sp>
        <p:nvSpPr>
          <p:cNvPr id="122" name="Google Shape;122;g12881472444_0_154"/>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4" name="Shape 124"/>
        <p:cNvGrpSpPr/>
        <p:nvPr/>
      </p:nvGrpSpPr>
      <p:grpSpPr>
        <a:xfrm>
          <a:off x="0" y="0"/>
          <a:ext cx="0" cy="0"/>
          <a:chOff x="0" y="0"/>
          <a:chExt cx="0" cy="0"/>
        </a:xfrm>
      </p:grpSpPr>
      <p:sp>
        <p:nvSpPr>
          <p:cNvPr id="125" name="Google Shape;125;g12881472444_0_157"/>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g12881472444_0_157"/>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7" name="Shape 127"/>
        <p:cNvGrpSpPr/>
        <p:nvPr/>
      </p:nvGrpSpPr>
      <p:grpSpPr>
        <a:xfrm>
          <a:off x="0" y="0"/>
          <a:ext cx="0" cy="0"/>
          <a:chOff x="0" y="0"/>
          <a:chExt cx="0" cy="0"/>
        </a:xfrm>
      </p:grpSpPr>
      <p:sp>
        <p:nvSpPr>
          <p:cNvPr id="128" name="Google Shape;128;g12881472444_0_16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9" name="Shape 129"/>
        <p:cNvGrpSpPr/>
        <p:nvPr/>
      </p:nvGrpSpPr>
      <p:grpSpPr>
        <a:xfrm>
          <a:off x="0" y="0"/>
          <a:ext cx="0" cy="0"/>
          <a:chOff x="0" y="0"/>
          <a:chExt cx="0" cy="0"/>
        </a:xfrm>
      </p:grpSpPr>
      <p:sp>
        <p:nvSpPr>
          <p:cNvPr id="130" name="Google Shape;130;g12881472444_0_162"/>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g12881472444_0_162"/>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32" name="Google Shape;132;g12881472444_0_162"/>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3" name="Google Shape;133;g12881472444_0_162"/>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4" name="Shape 134"/>
        <p:cNvGrpSpPr/>
        <p:nvPr/>
      </p:nvGrpSpPr>
      <p:grpSpPr>
        <a:xfrm>
          <a:off x="0" y="0"/>
          <a:ext cx="0" cy="0"/>
          <a:chOff x="0" y="0"/>
          <a:chExt cx="0" cy="0"/>
        </a:xfrm>
      </p:grpSpPr>
      <p:sp>
        <p:nvSpPr>
          <p:cNvPr id="135" name="Google Shape;135;g12881472444_0_167"/>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g12881472444_0_167"/>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137" name="Google Shape;137;g12881472444_0_167"/>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8" name="Google Shape;138;g12881472444_0_167"/>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9" name="Google Shape;139;g12881472444_0_16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0" name="Google Shape;140;g12881472444_0_167"/>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22" name="Shape 22"/>
        <p:cNvGrpSpPr/>
        <p:nvPr/>
      </p:nvGrpSpPr>
      <p:grpSpPr>
        <a:xfrm>
          <a:off x="0" y="0"/>
          <a:ext cx="0" cy="0"/>
          <a:chOff x="0" y="0"/>
          <a:chExt cx="0" cy="0"/>
        </a:xfrm>
      </p:grpSpPr>
      <p:sp>
        <p:nvSpPr>
          <p:cNvPr id="23" name="Google Shape;23;p2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4" name="Google Shape;24;p2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5" name="Google Shape;25;p28"/>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28"/>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 name="Google Shape;27;p2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41" name="Shape 141"/>
        <p:cNvGrpSpPr/>
        <p:nvPr/>
      </p:nvGrpSpPr>
      <p:grpSpPr>
        <a:xfrm>
          <a:off x="0" y="0"/>
          <a:ext cx="0" cy="0"/>
          <a:chOff x="0" y="0"/>
          <a:chExt cx="0" cy="0"/>
        </a:xfrm>
      </p:grpSpPr>
      <p:sp>
        <p:nvSpPr>
          <p:cNvPr id="142" name="Google Shape;142;g12881472444_0_17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43" name="Google Shape;143;g12881472444_0_17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4" name="Google Shape;144;g12881472444_0_174"/>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5" name="Google Shape;145;g12881472444_0_174"/>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146" name="Google Shape;146;g12881472444_0_17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7" name="Shape 147"/>
        <p:cNvGrpSpPr/>
        <p:nvPr/>
      </p:nvGrpSpPr>
      <p:grpSpPr>
        <a:xfrm>
          <a:off x="0" y="0"/>
          <a:ext cx="0" cy="0"/>
          <a:chOff x="0" y="0"/>
          <a:chExt cx="0" cy="0"/>
        </a:xfrm>
      </p:grpSpPr>
      <p:sp>
        <p:nvSpPr>
          <p:cNvPr id="148" name="Google Shape;148;g12881472444_0_180"/>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12881472444_0_180"/>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0" name="Google Shape;150;g12881472444_0_18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1" name="Google Shape;151;g12881472444_0_18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2" name="Shape 152"/>
        <p:cNvGrpSpPr/>
        <p:nvPr/>
      </p:nvGrpSpPr>
      <p:grpSpPr>
        <a:xfrm>
          <a:off x="0" y="0"/>
          <a:ext cx="0" cy="0"/>
          <a:chOff x="0" y="0"/>
          <a:chExt cx="0" cy="0"/>
        </a:xfrm>
      </p:grpSpPr>
      <p:sp>
        <p:nvSpPr>
          <p:cNvPr id="153" name="Google Shape;153;g12881472444_0_185"/>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g12881472444_0_185"/>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5" name="Google Shape;155;g12881472444_0_18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6" name="Google Shape;156;g12881472444_0_18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7" name="Google Shape;157;g12881472444_0_185"/>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8" name="Google Shape;158;g12881472444_0_185"/>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9" name="Shape 159"/>
        <p:cNvGrpSpPr/>
        <p:nvPr/>
      </p:nvGrpSpPr>
      <p:grpSpPr>
        <a:xfrm>
          <a:off x="0" y="0"/>
          <a:ext cx="0" cy="0"/>
          <a:chOff x="0" y="0"/>
          <a:chExt cx="0" cy="0"/>
        </a:xfrm>
      </p:grpSpPr>
      <p:sp>
        <p:nvSpPr>
          <p:cNvPr id="160" name="Google Shape;160;g12881472444_0_192"/>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2881472444_0_192"/>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2" name="Google Shape;162;g12881472444_0_192"/>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3" name="Google Shape;163;g12881472444_0_192"/>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4" name="Shape 164"/>
        <p:cNvGrpSpPr/>
        <p:nvPr/>
      </p:nvGrpSpPr>
      <p:grpSpPr>
        <a:xfrm>
          <a:off x="0" y="0"/>
          <a:ext cx="0" cy="0"/>
          <a:chOff x="0" y="0"/>
          <a:chExt cx="0" cy="0"/>
        </a:xfrm>
      </p:grpSpPr>
      <p:sp>
        <p:nvSpPr>
          <p:cNvPr id="165" name="Google Shape;165;g12881472444_0_197"/>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12881472444_0_197"/>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7" name="Google Shape;167;g12881472444_0_197"/>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8" name="Google Shape;168;g12881472444_0_197"/>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9" name="Google Shape;169;g12881472444_0_19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70" name="Google Shape;170;g12881472444_0_197"/>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71" name="Shape 171"/>
        <p:cNvGrpSpPr/>
        <p:nvPr/>
      </p:nvGrpSpPr>
      <p:grpSpPr>
        <a:xfrm>
          <a:off x="0" y="0"/>
          <a:ext cx="0" cy="0"/>
          <a:chOff x="0" y="0"/>
          <a:chExt cx="0" cy="0"/>
        </a:xfrm>
      </p:grpSpPr>
      <p:sp>
        <p:nvSpPr>
          <p:cNvPr id="172" name="Google Shape;172;g12881472444_0_204"/>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2881472444_0_204"/>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4" name="Google Shape;174;g12881472444_0_204"/>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5" name="Google Shape;175;g12881472444_0_204"/>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g12881472444_0_204"/>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7" name="Google Shape;177;g12881472444_0_204"/>
          <p:cNvSpPr/>
          <p:nvPr>
            <p:ph idx="2" type="pic"/>
          </p:nvPr>
        </p:nvSpPr>
        <p:spPr>
          <a:xfrm>
            <a:off x="6996550" y="438550"/>
            <a:ext cx="1618200" cy="961500"/>
          </a:xfrm>
          <a:prstGeom prst="rect">
            <a:avLst/>
          </a:prstGeom>
          <a:noFill/>
          <a:ln>
            <a:noFill/>
          </a:ln>
        </p:spPr>
      </p:sp>
      <p:sp>
        <p:nvSpPr>
          <p:cNvPr id="178" name="Google Shape;178;g12881472444_0_204"/>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9" name="Google Shape;179;g12881472444_0_204"/>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80" name="Shape 180"/>
        <p:cNvGrpSpPr/>
        <p:nvPr/>
      </p:nvGrpSpPr>
      <p:grpSpPr>
        <a:xfrm>
          <a:off x="0" y="0"/>
          <a:ext cx="0" cy="0"/>
          <a:chOff x="0" y="0"/>
          <a:chExt cx="0" cy="0"/>
        </a:xfrm>
      </p:grpSpPr>
      <p:sp>
        <p:nvSpPr>
          <p:cNvPr id="181" name="Google Shape;181;g12881472444_0_213"/>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2" name="Shape 182"/>
        <p:cNvGrpSpPr/>
        <p:nvPr/>
      </p:nvGrpSpPr>
      <p:grpSpPr>
        <a:xfrm>
          <a:off x="0" y="0"/>
          <a:ext cx="0" cy="0"/>
          <a:chOff x="0" y="0"/>
          <a:chExt cx="0" cy="0"/>
        </a:xfrm>
      </p:grpSpPr>
      <p:sp>
        <p:nvSpPr>
          <p:cNvPr id="183" name="Google Shape;183;g12881472444_0_215"/>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4" name="Google Shape;184;g12881472444_0_215"/>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5" name="Google Shape;185;g12881472444_0_215"/>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6" name="Google Shape;186;g12881472444_0_215"/>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7" name="Shape 187"/>
        <p:cNvGrpSpPr/>
        <p:nvPr/>
      </p:nvGrpSpPr>
      <p:grpSpPr>
        <a:xfrm>
          <a:off x="0" y="0"/>
          <a:ext cx="0" cy="0"/>
          <a:chOff x="0" y="0"/>
          <a:chExt cx="0" cy="0"/>
        </a:xfrm>
      </p:grpSpPr>
      <p:sp>
        <p:nvSpPr>
          <p:cNvPr id="188" name="Google Shape;188;g12881472444_0_220"/>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2881472444_0_22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90" name="Google Shape;190;g12881472444_0_22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191" name="Google Shape;191;g12881472444_0_220"/>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92" name="Google Shape;192;g12881472444_0_22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g12881472444_0_22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4" name="Shape 194"/>
        <p:cNvGrpSpPr/>
        <p:nvPr/>
      </p:nvGrpSpPr>
      <p:grpSpPr>
        <a:xfrm>
          <a:off x="0" y="0"/>
          <a:ext cx="0" cy="0"/>
          <a:chOff x="0" y="0"/>
          <a:chExt cx="0" cy="0"/>
        </a:xfrm>
      </p:grpSpPr>
      <p:sp>
        <p:nvSpPr>
          <p:cNvPr id="195" name="Google Shape;195;g12881472444_0_22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96" name="Google Shape;196;g12881472444_0_22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7" name="Google Shape;197;g12881472444_0_227"/>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12881472444_0_227"/>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9" name="Google Shape;199;g12881472444_0_227"/>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0" name="Google Shape;200;g12881472444_0_2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28" name="Shape 28"/>
        <p:cNvGrpSpPr/>
        <p:nvPr/>
      </p:nvGrpSpPr>
      <p:grpSpPr>
        <a:xfrm>
          <a:off x="0" y="0"/>
          <a:ext cx="0" cy="0"/>
          <a:chOff x="0" y="0"/>
          <a:chExt cx="0" cy="0"/>
        </a:xfrm>
      </p:grpSpPr>
      <p:sp>
        <p:nvSpPr>
          <p:cNvPr id="29" name="Google Shape;29;p2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30" name="Google Shape;30;p2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1" name="Google Shape;31;p29"/>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32" name="Google Shape;32;p29"/>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33" name="Google Shape;33;p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201" name="Shape 201"/>
        <p:cNvGrpSpPr/>
        <p:nvPr/>
      </p:nvGrpSpPr>
      <p:grpSpPr>
        <a:xfrm>
          <a:off x="0" y="0"/>
          <a:ext cx="0" cy="0"/>
          <a:chOff x="0" y="0"/>
          <a:chExt cx="0" cy="0"/>
        </a:xfrm>
      </p:grpSpPr>
      <p:sp>
        <p:nvSpPr>
          <p:cNvPr id="202" name="Google Shape;202;g12881472444_0_23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g12881472444_0_23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05" name="Google Shape;205;g12881472444_0_23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6" name="Google Shape;206;g12881472444_0_236"/>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7" name="Google Shape;207;g12881472444_0_2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34" name="Shape 34"/>
        <p:cNvGrpSpPr/>
        <p:nvPr/>
      </p:nvGrpSpPr>
      <p:grpSpPr>
        <a:xfrm>
          <a:off x="0" y="0"/>
          <a:ext cx="0" cy="0"/>
          <a:chOff x="0" y="0"/>
          <a:chExt cx="0" cy="0"/>
        </a:xfrm>
      </p:grpSpPr>
      <p:sp>
        <p:nvSpPr>
          <p:cNvPr id="35" name="Google Shape;35;p3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36" name="Google Shape;36;p3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37" name="Google Shape;37;p30"/>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8" name="Google Shape;38;p30"/>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
        <p:nvSpPr>
          <p:cNvPr id="39" name="Google Shape;39;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40" name="Shape 40"/>
        <p:cNvGrpSpPr/>
        <p:nvPr/>
      </p:nvGrpSpPr>
      <p:grpSpPr>
        <a:xfrm>
          <a:off x="0" y="0"/>
          <a:ext cx="0" cy="0"/>
          <a:chOff x="0" y="0"/>
          <a:chExt cx="0" cy="0"/>
        </a:xfrm>
      </p:grpSpPr>
      <p:sp>
        <p:nvSpPr>
          <p:cNvPr id="41" name="Google Shape;41;p31"/>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42" name="Google Shape;42;p31"/>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43" name="Google Shape;43;p31"/>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3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45" name="Shape 45"/>
        <p:cNvGrpSpPr/>
        <p:nvPr/>
      </p:nvGrpSpPr>
      <p:grpSpPr>
        <a:xfrm>
          <a:off x="0" y="0"/>
          <a:ext cx="0" cy="0"/>
          <a:chOff x="0" y="0"/>
          <a:chExt cx="0" cy="0"/>
        </a:xfrm>
      </p:grpSpPr>
      <p:sp>
        <p:nvSpPr>
          <p:cNvPr id="46" name="Google Shape;46;p3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9" name="Google Shape;49;p3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3" name="Google Shape;53;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3.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98" name="Shape 98"/>
        <p:cNvGrpSpPr/>
        <p:nvPr/>
      </p:nvGrpSpPr>
      <p:grpSpPr>
        <a:xfrm>
          <a:off x="0" y="0"/>
          <a:ext cx="0" cy="0"/>
          <a:chOff x="0" y="0"/>
          <a:chExt cx="0" cy="0"/>
        </a:xfrm>
      </p:grpSpPr>
      <p:sp>
        <p:nvSpPr>
          <p:cNvPr id="99" name="Google Shape;99;g12881472444_0_1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0" name="Google Shape;100;g12881472444_0_1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101" name="Google Shape;101;g12881472444_0_1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S3zwb8eAb-U" TargetMode="External"/><Relationship Id="rId4" Type="http://schemas.openxmlformats.org/officeDocument/2006/relationships/image" Target="../media/image10.jp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
          <p:cNvSpPr txBox="1"/>
          <p:nvPr>
            <p:ph type="ctrTitle"/>
          </p:nvPr>
        </p:nvSpPr>
        <p:spPr>
          <a:xfrm>
            <a:off x="256700" y="641925"/>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MODULE 1:</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SzPts val="3600"/>
              <a:buNone/>
            </a:pPr>
            <a:r>
              <a:rPr lang="en" sz="3000">
                <a:solidFill>
                  <a:srgbClr val="CD1E18"/>
                </a:solidFill>
                <a:latin typeface="Helvetica Neue"/>
                <a:ea typeface="Helvetica Neue"/>
                <a:cs typeface="Helvetica Neue"/>
                <a:sym typeface="Helvetica Neue"/>
              </a:rPr>
              <a:t>Is there a need</a:t>
            </a:r>
            <a:r>
              <a:rPr lang="en" sz="3000">
                <a:solidFill>
                  <a:srgbClr val="000000"/>
                </a:solidFill>
                <a:latin typeface="Helvetica Neue"/>
                <a:ea typeface="Helvetica Neue"/>
                <a:cs typeface="Helvetica Neue"/>
                <a:sym typeface="Helvetica Neue"/>
              </a:rPr>
              <a:t> for my product or service?</a:t>
            </a:r>
            <a:endParaRPr b="1" sz="3000">
              <a:solidFill>
                <a:srgbClr val="000000"/>
              </a:solidFill>
              <a:latin typeface="Helvetica Neue"/>
              <a:ea typeface="Helvetica Neue"/>
              <a:cs typeface="Helvetica Neue"/>
              <a:sym typeface="Helvetica Neue"/>
            </a:endParaRPr>
          </a:p>
        </p:txBody>
      </p:sp>
      <p:sp>
        <p:nvSpPr>
          <p:cNvPr id="213" name="Google Shape;213;p1"/>
          <p:cNvSpPr txBox="1"/>
          <p:nvPr/>
        </p:nvSpPr>
        <p:spPr>
          <a:xfrm>
            <a:off x="120250" y="4821550"/>
            <a:ext cx="2606400" cy="25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999999"/>
              </a:solidFill>
              <a:latin typeface="Helvetica Neue"/>
              <a:ea typeface="Helvetica Neue"/>
              <a:cs typeface="Helvetica Neue"/>
              <a:sym typeface="Helvetica Neue"/>
            </a:endParaRPr>
          </a:p>
        </p:txBody>
      </p:sp>
      <p:sp>
        <p:nvSpPr>
          <p:cNvPr id="214" name="Google Shape;214;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215" name="Google Shape;215;p1" title="LL Green logo - white.png"/>
          <p:cNvPicPr preferRelativeResize="0"/>
          <p:nvPr/>
        </p:nvPicPr>
        <p:blipFill>
          <a:blip r:embed="rId3">
            <a:alphaModFix/>
          </a:blip>
          <a:stretch>
            <a:fillRect/>
          </a:stretch>
        </p:blipFill>
        <p:spPr>
          <a:xfrm>
            <a:off x="4572000" y="203450"/>
            <a:ext cx="4445051" cy="4445051"/>
          </a:xfrm>
          <a:prstGeom prst="rect">
            <a:avLst/>
          </a:prstGeom>
          <a:noFill/>
          <a:ln>
            <a:noFill/>
          </a:ln>
        </p:spPr>
      </p:pic>
      <p:pic>
        <p:nvPicPr>
          <p:cNvPr id="216" name="Google Shape;216;p1" title="1.png"/>
          <p:cNvPicPr preferRelativeResize="0"/>
          <p:nvPr/>
        </p:nvPicPr>
        <p:blipFill rotWithShape="1">
          <a:blip r:embed="rId4">
            <a:alphaModFix/>
          </a:blip>
          <a:srcRect b="0" l="52980" r="11238" t="0"/>
          <a:stretch/>
        </p:blipFill>
        <p:spPr>
          <a:xfrm>
            <a:off x="1192838" y="2468600"/>
            <a:ext cx="2044825"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00" name="Google Shape;300;p8"/>
          <p:cNvSpPr txBox="1"/>
          <p:nvPr>
            <p:ph type="title"/>
          </p:nvPr>
        </p:nvSpPr>
        <p:spPr>
          <a:xfrm>
            <a:off x="1429775"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400">
                <a:solidFill>
                  <a:srgbClr val="000000"/>
                </a:solidFill>
                <a:latin typeface="Helvetica Neue"/>
                <a:ea typeface="Helvetica Neue"/>
                <a:cs typeface="Helvetica Neue"/>
                <a:sym typeface="Helvetica Neue"/>
              </a:rPr>
              <a:t>To really understand the opportunity, you first need to ask yourself a few questions. </a:t>
            </a:r>
            <a:endParaRPr sz="24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sp>
        <p:nvSpPr>
          <p:cNvPr id="301" name="Google Shape;301;p8"/>
          <p:cNvSpPr txBox="1"/>
          <p:nvPr>
            <p:ph idx="1" type="body"/>
          </p:nvPr>
        </p:nvSpPr>
        <p:spPr>
          <a:xfrm>
            <a:off x="85600" y="2296350"/>
            <a:ext cx="6948300" cy="2603100"/>
          </a:xfrm>
          <a:prstGeom prst="rect">
            <a:avLst/>
          </a:prstGeom>
          <a:noFill/>
          <a:ln>
            <a:noFill/>
          </a:ln>
        </p:spPr>
        <p:txBody>
          <a:bodyPr anchorCtr="0" anchor="t" bIns="91425" lIns="91425" spcFirstLastPara="1" rIns="91425" wrap="square" tIns="91425">
            <a:noAutofit/>
          </a:bodyPr>
          <a:lstStyle/>
          <a:p>
            <a:pPr indent="-317500" lvl="0" marL="914400" rtl="0" algn="l">
              <a:lnSpc>
                <a:spcPct val="150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Is it one problem or many problems? </a:t>
            </a:r>
            <a:endParaRPr sz="1400">
              <a:solidFill>
                <a:srgbClr val="000000"/>
              </a:solidFill>
              <a:latin typeface="Helvetica Neue"/>
              <a:ea typeface="Helvetica Neue"/>
              <a:cs typeface="Helvetica Neue"/>
              <a:sym typeface="Helvetica Neue"/>
            </a:endParaRPr>
          </a:p>
          <a:p>
            <a:pPr indent="-317500" lvl="0" marL="914400" rtl="0" algn="l">
              <a:lnSpc>
                <a:spcPct val="150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Do lots of people really care about this problem? Or is it more of a “nice to have”? </a:t>
            </a:r>
            <a:endParaRPr sz="1400">
              <a:solidFill>
                <a:srgbClr val="000000"/>
              </a:solidFill>
              <a:latin typeface="Helvetica Neue"/>
              <a:ea typeface="Helvetica Neue"/>
              <a:cs typeface="Helvetica Neue"/>
              <a:sym typeface="Helvetica Neue"/>
            </a:endParaRPr>
          </a:p>
          <a:p>
            <a:pPr indent="-317500" lvl="0" marL="914400" rtl="0" algn="l">
              <a:lnSpc>
                <a:spcPct val="150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Are you confident that </a:t>
            </a:r>
            <a:r>
              <a:rPr i="1" lang="en" sz="1400">
                <a:solidFill>
                  <a:srgbClr val="000000"/>
                </a:solidFill>
                <a:latin typeface="Helvetica Neue"/>
                <a:ea typeface="Helvetica Neue"/>
                <a:cs typeface="Helvetica Neue"/>
                <a:sym typeface="Helvetica Neue"/>
              </a:rPr>
              <a:t>you</a:t>
            </a:r>
            <a:r>
              <a:rPr lang="en" sz="1400">
                <a:solidFill>
                  <a:srgbClr val="000000"/>
                </a:solidFill>
                <a:latin typeface="Helvetica Neue"/>
                <a:ea typeface="Helvetica Neue"/>
                <a:cs typeface="Helvetica Neue"/>
                <a:sym typeface="Helvetica Neue"/>
              </a:rPr>
              <a:t> could build a business around this problem? </a:t>
            </a:r>
            <a:endParaRPr sz="1400">
              <a:solidFill>
                <a:srgbClr val="000000"/>
              </a:solidFill>
              <a:latin typeface="Helvetica Neue"/>
              <a:ea typeface="Helvetica Neue"/>
              <a:cs typeface="Helvetica Neue"/>
              <a:sym typeface="Helvetica Neue"/>
            </a:endParaRPr>
          </a:p>
        </p:txBody>
      </p:sp>
      <p:pic>
        <p:nvPicPr>
          <p:cNvPr id="302" name="Google Shape;302;p8"/>
          <p:cNvPicPr preferRelativeResize="0"/>
          <p:nvPr/>
        </p:nvPicPr>
        <p:blipFill rotWithShape="1">
          <a:blip r:embed="rId3">
            <a:alphaModFix/>
          </a:blip>
          <a:srcRect b="0" l="0" r="0" t="0"/>
          <a:stretch/>
        </p:blipFill>
        <p:spPr>
          <a:xfrm>
            <a:off x="154325" y="712625"/>
            <a:ext cx="1352625" cy="1352625"/>
          </a:xfrm>
          <a:prstGeom prst="rect">
            <a:avLst/>
          </a:prstGeom>
          <a:noFill/>
          <a:ln>
            <a:noFill/>
          </a:ln>
        </p:spPr>
      </p:pic>
      <p:pic>
        <p:nvPicPr>
          <p:cNvPr id="303" name="Google Shape;303;p8" title="LL Green logo - white.png"/>
          <p:cNvPicPr preferRelativeResize="0"/>
          <p:nvPr/>
        </p:nvPicPr>
        <p:blipFill>
          <a:blip r:embed="rId4">
            <a:alphaModFix/>
          </a:blip>
          <a:stretch>
            <a:fillRect/>
          </a:stretch>
        </p:blipFill>
        <p:spPr>
          <a:xfrm>
            <a:off x="6962400" y="-535775"/>
            <a:ext cx="2271075" cy="2271075"/>
          </a:xfrm>
          <a:prstGeom prst="rect">
            <a:avLst/>
          </a:prstGeom>
          <a:noFill/>
          <a:ln>
            <a:noFill/>
          </a:ln>
        </p:spPr>
      </p:pic>
      <p:sp>
        <p:nvSpPr>
          <p:cNvPr id="304" name="Google Shape;304;p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5" name="Google Shape;305;p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11" name="Google Shape;311;p9"/>
          <p:cNvSpPr txBox="1"/>
          <p:nvPr>
            <p:ph type="title"/>
          </p:nvPr>
        </p:nvSpPr>
        <p:spPr>
          <a:xfrm>
            <a:off x="479975" y="5858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Problem statement</a:t>
            </a:r>
            <a:endParaRPr sz="3600">
              <a:solidFill>
                <a:srgbClr val="000000"/>
              </a:solidFill>
              <a:latin typeface="Helvetica Neue"/>
              <a:ea typeface="Helvetica Neue"/>
              <a:cs typeface="Helvetica Neue"/>
              <a:sym typeface="Helvetica Neue"/>
            </a:endParaRPr>
          </a:p>
        </p:txBody>
      </p:sp>
      <p:sp>
        <p:nvSpPr>
          <p:cNvPr id="312" name="Google Shape;312;p9"/>
          <p:cNvSpPr txBox="1"/>
          <p:nvPr/>
        </p:nvSpPr>
        <p:spPr>
          <a:xfrm rot="-1069">
            <a:off x="723096" y="2961712"/>
            <a:ext cx="5790600" cy="57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400" u="none" cap="none" strike="noStrike">
                <a:solidFill>
                  <a:srgbClr val="F8CA2A"/>
                </a:solidFill>
                <a:latin typeface="Helvetica Neue"/>
                <a:ea typeface="Helvetica Neue"/>
                <a:cs typeface="Helvetica Neue"/>
                <a:sym typeface="Helvetica Neue"/>
              </a:rPr>
              <a:t>What is the problem? Why is it an opportunity?</a:t>
            </a:r>
            <a:endParaRPr b="1" i="0" sz="1400" u="none" cap="none" strike="noStrike">
              <a:solidFill>
                <a:srgbClr val="F8CA2A"/>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rPr b="1" i="0" lang="en" sz="1400" u="none" cap="none" strike="noStrike">
                <a:solidFill>
                  <a:srgbClr val="133AA1"/>
                </a:solidFill>
                <a:latin typeface="Helvetica Neue"/>
                <a:ea typeface="Helvetica Neue"/>
                <a:cs typeface="Helvetica Neue"/>
                <a:sym typeface="Helvetica Neue"/>
              </a:rPr>
              <a:t>How big is the opportunity?</a:t>
            </a:r>
            <a:endParaRPr b="1" i="0" sz="1400" u="none" cap="none" strike="noStrike">
              <a:solidFill>
                <a:srgbClr val="133AA1"/>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rPr b="1" i="0" lang="en" sz="1400" u="none" cap="none" strike="noStrike">
                <a:solidFill>
                  <a:srgbClr val="CD1E18"/>
                </a:solidFill>
                <a:latin typeface="Helvetica Neue"/>
                <a:ea typeface="Helvetica Neue"/>
                <a:cs typeface="Helvetica Neue"/>
                <a:sym typeface="Helvetica Neue"/>
              </a:rPr>
              <a:t>Why do current solutions fail to meet this opportunity?</a:t>
            </a:r>
            <a:endParaRPr b="1" i="0" sz="1400" u="none" cap="none" strike="noStrike">
              <a:solidFill>
                <a:srgbClr val="CD1E18"/>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t/>
            </a:r>
            <a:endParaRPr b="1" i="0" sz="1800" u="none" cap="none" strike="noStrike">
              <a:solidFill>
                <a:srgbClr val="133AA1"/>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t/>
            </a:r>
            <a:endParaRPr b="1" i="0" sz="1800" u="none" cap="none" strike="noStrike">
              <a:solidFill>
                <a:srgbClr val="F8CA2A"/>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9"/>
          <p:cNvSpPr txBox="1"/>
          <p:nvPr/>
        </p:nvSpPr>
        <p:spPr>
          <a:xfrm>
            <a:off x="479975" y="1487900"/>
            <a:ext cx="5650500" cy="15774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Allows you and others to understand </a:t>
            </a:r>
            <a:r>
              <a:rPr b="0" i="1" lang="en" sz="1400" u="none" cap="none" strike="noStrike">
                <a:solidFill>
                  <a:schemeClr val="dk1"/>
                </a:solidFill>
                <a:latin typeface="Helvetica Neue"/>
                <a:ea typeface="Helvetica Neue"/>
                <a:cs typeface="Helvetica Neue"/>
                <a:sym typeface="Helvetica Neue"/>
              </a:rPr>
              <a:t>why </a:t>
            </a:r>
            <a:r>
              <a:rPr b="0" i="0" lang="en" sz="1400" u="none" cap="none" strike="noStrike">
                <a:solidFill>
                  <a:schemeClr val="dk1"/>
                </a:solidFill>
                <a:latin typeface="Helvetica Neue"/>
                <a:ea typeface="Helvetica Neue"/>
                <a:cs typeface="Helvetica Neue"/>
                <a:sym typeface="Helvetica Neue"/>
              </a:rPr>
              <a:t>your business exists</a:t>
            </a:r>
            <a:r>
              <a:rPr b="0" i="1" lang="en" sz="1400" u="none" cap="none" strike="noStrike">
                <a:solidFill>
                  <a:schemeClr val="dk1"/>
                </a:solidFill>
                <a:latin typeface="Helvetica Neue"/>
                <a:ea typeface="Helvetica Neue"/>
                <a:cs typeface="Helvetica Neue"/>
                <a:sym typeface="Helvetica Neue"/>
              </a:rPr>
              <a:t>. </a:t>
            </a:r>
            <a:endParaRPr b="0" i="1" sz="1400" u="none" cap="none" strike="noStrike">
              <a:solidFill>
                <a:schemeClr val="dk1"/>
              </a:solidFill>
              <a:latin typeface="Helvetica Neue"/>
              <a:ea typeface="Helvetica Neue"/>
              <a:cs typeface="Helvetica Neue"/>
              <a:sym typeface="Helvetica Neue"/>
            </a:endParaRPr>
          </a:p>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It describes the problem and need for your business in a few sentences &amp; </a:t>
            </a:r>
            <a:r>
              <a:rPr b="0" i="1" lang="en" sz="1400" u="none" cap="none" strike="noStrike">
                <a:solidFill>
                  <a:schemeClr val="dk1"/>
                </a:solidFill>
                <a:latin typeface="Helvetica Neue"/>
                <a:ea typeface="Helvetica Neue"/>
                <a:cs typeface="Helvetica Neue"/>
                <a:sym typeface="Helvetica Neue"/>
              </a:rPr>
              <a:t>who</a:t>
            </a:r>
            <a:r>
              <a:rPr b="0" i="0" lang="en" sz="1400" u="none" cap="none" strike="noStrike">
                <a:solidFill>
                  <a:schemeClr val="dk1"/>
                </a:solidFill>
                <a:latin typeface="Helvetica Neue"/>
                <a:ea typeface="Helvetica Neue"/>
                <a:cs typeface="Helvetica Neue"/>
                <a:sym typeface="Helvetica Neue"/>
              </a:rPr>
              <a:t> experiences the problem – local and specific</a:t>
            </a:r>
            <a:r>
              <a:rPr b="0" i="0" lang="en" sz="1200" u="none" cap="none" strike="noStrike">
                <a:solidFill>
                  <a:schemeClr val="dk1"/>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p:txBody>
      </p:sp>
      <p:pic>
        <p:nvPicPr>
          <p:cNvPr id="314" name="Google Shape;314;p9"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15" name="Google Shape;315;p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22" name="Google Shape;322;p10"/>
          <p:cNvSpPr txBox="1"/>
          <p:nvPr>
            <p:ph idx="1" type="body"/>
          </p:nvPr>
        </p:nvSpPr>
        <p:spPr>
          <a:xfrm>
            <a:off x="355225" y="1171050"/>
            <a:ext cx="6908400" cy="2433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Helvetica Neue"/>
              <a:buChar char="●"/>
            </a:pPr>
            <a:r>
              <a:rPr b="1" lang="en" sz="1400">
                <a:solidFill>
                  <a:srgbClr val="000000"/>
                </a:solidFill>
                <a:latin typeface="Helvetica Neue"/>
                <a:ea typeface="Helvetica Neue"/>
                <a:cs typeface="Helvetica Neue"/>
                <a:sym typeface="Helvetica Neue"/>
              </a:rPr>
              <a:t>What is the problem? </a:t>
            </a:r>
            <a:br>
              <a:rPr lang="en" sz="1400">
                <a:solidFill>
                  <a:srgbClr val="CD1E18"/>
                </a:solidFill>
                <a:latin typeface="Helvetica Neue"/>
                <a:ea typeface="Helvetica Neue"/>
                <a:cs typeface="Helvetica Neue"/>
                <a:sym typeface="Helvetica Neue"/>
              </a:rPr>
            </a:br>
            <a:r>
              <a:rPr lang="en" sz="1200">
                <a:latin typeface="Helvetica Neue"/>
                <a:ea typeface="Helvetica Neue"/>
                <a:cs typeface="Helvetica Neue"/>
                <a:sym typeface="Helvetica Neue"/>
              </a:rPr>
              <a:t>Around 15% of South African households regularly rely on gas, kerosene, wood, or coal to cook meals. This accelerates deforestation and produces greenhouse gases. The use of coal also contributes to respiratory disease in South Africa - coal pollution costs South Africa $160 million per annum in healthcare costs. </a:t>
            </a:r>
            <a:endParaRPr sz="1200">
              <a:latin typeface="Helvetica Neue"/>
              <a:ea typeface="Helvetica Neue"/>
              <a:cs typeface="Helvetica Neue"/>
              <a:sym typeface="Helvetica Neue"/>
            </a:endParaRPr>
          </a:p>
          <a:p>
            <a:pPr indent="0" lvl="0" marL="457200" rtl="0" algn="l">
              <a:lnSpc>
                <a:spcPct val="100000"/>
              </a:lnSpc>
              <a:spcBef>
                <a:spcPts val="0"/>
              </a:spcBef>
              <a:spcAft>
                <a:spcPts val="0"/>
              </a:spcAft>
              <a:buNone/>
            </a:pPr>
            <a:r>
              <a:t/>
            </a:r>
            <a:endParaRPr sz="1200">
              <a:latin typeface="Helvetica Neue"/>
              <a:ea typeface="Helvetica Neue"/>
              <a:cs typeface="Helvetica Neue"/>
              <a:sym typeface="Helvetica Neue"/>
            </a:endParaRPr>
          </a:p>
          <a:p>
            <a:pPr indent="0" lvl="0" marL="457200" rtl="0" algn="l">
              <a:lnSpc>
                <a:spcPct val="100000"/>
              </a:lnSpc>
              <a:spcBef>
                <a:spcPts val="0"/>
              </a:spcBef>
              <a:spcAft>
                <a:spcPts val="0"/>
              </a:spcAft>
              <a:buNone/>
            </a:pPr>
            <a:r>
              <a:rPr lang="en" sz="1200">
                <a:latin typeface="Helvetica Neue"/>
                <a:ea typeface="Helvetica Neue"/>
                <a:cs typeface="Helvetica Neue"/>
                <a:sym typeface="Helvetica Neue"/>
              </a:rPr>
              <a:t>Meanwhile, South Africa is one of the largest maize producers in the world. The production and consumption of maize and maize meal creates significant waste. These often end up discarded or in landfills.</a:t>
            </a:r>
            <a:endParaRPr sz="1200">
              <a:latin typeface="Helvetica Neue"/>
              <a:ea typeface="Helvetica Neue"/>
              <a:cs typeface="Helvetica Neue"/>
              <a:sym typeface="Helvetica Neue"/>
            </a:endParaRPr>
          </a:p>
          <a:p>
            <a:pPr indent="-317500" lvl="0" marL="457200" rtl="0" algn="l">
              <a:lnSpc>
                <a:spcPct val="100000"/>
              </a:lnSpc>
              <a:spcBef>
                <a:spcPts val="1600"/>
              </a:spcBef>
              <a:spcAft>
                <a:spcPts val="0"/>
              </a:spcAft>
              <a:buClr>
                <a:srgbClr val="000000"/>
              </a:buClr>
              <a:buSzPts val="1400"/>
              <a:buFont typeface="Helvetica Neue"/>
              <a:buChar char="●"/>
            </a:pPr>
            <a:r>
              <a:rPr b="1" lang="en" sz="1400">
                <a:solidFill>
                  <a:srgbClr val="000000"/>
                </a:solidFill>
                <a:latin typeface="Helvetica Neue"/>
                <a:ea typeface="Helvetica Neue"/>
                <a:cs typeface="Helvetica Neue"/>
                <a:sym typeface="Helvetica Neue"/>
              </a:rPr>
              <a:t>Why is this a business opportunity? </a:t>
            </a:r>
            <a:endParaRPr b="1" sz="1400">
              <a:solidFill>
                <a:srgbClr val="000000"/>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rPr lang="en" sz="1200"/>
              <a:t>It is becoming harder and more expensive to source coal, wood, and gas. Electricity is not accessible to everyone and is also very expensive. Furthermore, communities have more health problems when using coal, wood, and gas. Maize briquettes can be easier for people to find and buy, more affordable than </a:t>
            </a:r>
            <a:r>
              <a:rPr lang="en" sz="1200"/>
              <a:t>alternatives, </a:t>
            </a:r>
            <a:r>
              <a:rPr lang="en" sz="1200"/>
              <a:t>and less damaging to the health of users.</a:t>
            </a:r>
            <a:endParaRPr sz="1400">
              <a:latin typeface="Helvetica Neue"/>
              <a:ea typeface="Helvetica Neue"/>
              <a:cs typeface="Helvetica Neue"/>
              <a:sym typeface="Helvetica Neue"/>
            </a:endParaRPr>
          </a:p>
        </p:txBody>
      </p:sp>
      <p:sp>
        <p:nvSpPr>
          <p:cNvPr id="323" name="Google Shape;323;p10"/>
          <p:cNvSpPr txBox="1"/>
          <p:nvPr>
            <p:ph type="title"/>
          </p:nvPr>
        </p:nvSpPr>
        <p:spPr>
          <a:xfrm>
            <a:off x="758150" y="449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Example: Amaizing Briquettes</a:t>
            </a:r>
            <a:endParaRPr sz="3000">
              <a:solidFill>
                <a:srgbClr val="000000"/>
              </a:solidFill>
              <a:latin typeface="Helvetica Neue"/>
              <a:ea typeface="Helvetica Neue"/>
              <a:cs typeface="Helvetica Neue"/>
              <a:sym typeface="Helvetica Neue"/>
            </a:endParaRPr>
          </a:p>
        </p:txBody>
      </p:sp>
      <p:pic>
        <p:nvPicPr>
          <p:cNvPr id="324" name="Google Shape;324;p10"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25" name="Google Shape;325;p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34e1dfd5af2_0_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32" name="Google Shape;332;g34e1dfd5af2_0_0"/>
          <p:cNvSpPr txBox="1"/>
          <p:nvPr>
            <p:ph idx="1" type="body"/>
          </p:nvPr>
        </p:nvSpPr>
        <p:spPr>
          <a:xfrm>
            <a:off x="355225" y="1171050"/>
            <a:ext cx="6908400" cy="2433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Helvetica Neue"/>
              <a:buChar char="●"/>
            </a:pPr>
            <a:r>
              <a:rPr b="1" lang="en" sz="1400">
                <a:solidFill>
                  <a:srgbClr val="000000"/>
                </a:solidFill>
                <a:latin typeface="Helvetica Neue"/>
                <a:ea typeface="Helvetica Neue"/>
                <a:cs typeface="Helvetica Neue"/>
                <a:sym typeface="Helvetica Neue"/>
              </a:rPr>
              <a:t>How big is the opportunity</a:t>
            </a:r>
            <a:r>
              <a:rPr b="1" lang="en" sz="1400">
                <a:solidFill>
                  <a:srgbClr val="000000"/>
                </a:solidFill>
                <a:latin typeface="Helvetica Neue"/>
                <a:ea typeface="Helvetica Neue"/>
                <a:cs typeface="Helvetica Neue"/>
                <a:sym typeface="Helvetica Neue"/>
              </a:rPr>
              <a:t>? </a:t>
            </a:r>
            <a:br>
              <a:rPr lang="en" sz="1400">
                <a:solidFill>
                  <a:srgbClr val="CD1E18"/>
                </a:solidFill>
                <a:latin typeface="Helvetica Neue"/>
                <a:ea typeface="Helvetica Neue"/>
                <a:cs typeface="Helvetica Neue"/>
                <a:sym typeface="Helvetica Neue"/>
              </a:rPr>
            </a:br>
            <a:r>
              <a:rPr lang="en" sz="1200">
                <a:latin typeface="Helvetica Neue"/>
                <a:ea typeface="Helvetica Neue"/>
                <a:cs typeface="Helvetica Neue"/>
                <a:sym typeface="Helvetica Neue"/>
              </a:rPr>
              <a:t>Charcoal briquettes in South Africa had a USD 165.1 million market size in 2023, and projected to grow to USD 301.1 million by 2030. Amazing Briquettes is located in Mbombela, Mpumalanga. Mpumalanga has 8% of the national population. We can thus estimate that the market value in Mpumalanga is USD 13.2 million in 2023, and is estimated to grow to USD 24.1 million in 2030. This is called the Total Addressable Market, and an small business that can access even a small proportion of this market can succeed financially.</a:t>
            </a:r>
            <a:endParaRPr sz="1200">
              <a:latin typeface="Helvetica Neue"/>
              <a:ea typeface="Helvetica Neue"/>
              <a:cs typeface="Helvetica Neue"/>
              <a:sym typeface="Helvetica Neue"/>
            </a:endParaRPr>
          </a:p>
          <a:p>
            <a:pPr indent="-317500" lvl="0" marL="457200" rtl="0" algn="l">
              <a:lnSpc>
                <a:spcPct val="100000"/>
              </a:lnSpc>
              <a:spcBef>
                <a:spcPts val="1600"/>
              </a:spcBef>
              <a:spcAft>
                <a:spcPts val="0"/>
              </a:spcAft>
              <a:buClr>
                <a:srgbClr val="000000"/>
              </a:buClr>
              <a:buSzPts val="1400"/>
              <a:buFont typeface="Helvetica Neue"/>
              <a:buChar char="●"/>
            </a:pPr>
            <a:r>
              <a:rPr b="1" lang="en" sz="1400">
                <a:solidFill>
                  <a:srgbClr val="000000"/>
                </a:solidFill>
                <a:latin typeface="Helvetica Neue"/>
                <a:ea typeface="Helvetica Neue"/>
                <a:cs typeface="Helvetica Neue"/>
                <a:sym typeface="Helvetica Neue"/>
              </a:rPr>
              <a:t>Why do current solutions fail to meet this opportunity?</a:t>
            </a:r>
            <a:endParaRPr b="1" sz="1400">
              <a:solidFill>
                <a:srgbClr val="000000"/>
              </a:solidFill>
              <a:latin typeface="Helvetica Neue"/>
              <a:ea typeface="Helvetica Neue"/>
              <a:cs typeface="Helvetica Neue"/>
              <a:sym typeface="Helvetica Neue"/>
            </a:endParaRPr>
          </a:p>
          <a:p>
            <a:pPr indent="0" lvl="0" marL="457200" rtl="0" algn="l">
              <a:lnSpc>
                <a:spcPct val="100000"/>
              </a:lnSpc>
              <a:spcBef>
                <a:spcPts val="0"/>
              </a:spcBef>
              <a:spcAft>
                <a:spcPts val="0"/>
              </a:spcAft>
              <a:buNone/>
            </a:pPr>
            <a:r>
              <a:rPr lang="en" sz="1200"/>
              <a:t>Many eco-friendly briquettes available on the market are expensive, thus resulting in people and organisations resorting to wood and coal, which are unsustainable and unhealthy. Maize waste is comparativel</a:t>
            </a:r>
            <a:r>
              <a:rPr lang="en" sz="1200">
                <a:extLst>
                  <a:ext uri="http://customooxmlschemas.google.com/">
                    <go:slidesCustomData xmlns:go="http://customooxmlschemas.google.com/" textRoundtripDataId="0"/>
                  </a:ext>
                </a:extLst>
              </a:rPr>
              <a:t>y inexpensive to source and process into briquettes</a:t>
            </a:r>
            <a:r>
              <a:rPr lang="en" sz="1200"/>
              <a:t>; these can be put on the market at a competitive price.</a:t>
            </a:r>
            <a:endParaRPr sz="1400">
              <a:latin typeface="Helvetica Neue"/>
              <a:ea typeface="Helvetica Neue"/>
              <a:cs typeface="Helvetica Neue"/>
              <a:sym typeface="Helvetica Neue"/>
            </a:endParaRPr>
          </a:p>
        </p:txBody>
      </p:sp>
      <p:sp>
        <p:nvSpPr>
          <p:cNvPr id="333" name="Google Shape;333;g34e1dfd5af2_0_0"/>
          <p:cNvSpPr txBox="1"/>
          <p:nvPr>
            <p:ph type="title"/>
          </p:nvPr>
        </p:nvSpPr>
        <p:spPr>
          <a:xfrm>
            <a:off x="758150" y="4497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Example: Amaizing Briquettes</a:t>
            </a:r>
            <a:endParaRPr sz="3000">
              <a:solidFill>
                <a:srgbClr val="000000"/>
              </a:solidFill>
              <a:latin typeface="Helvetica Neue"/>
              <a:ea typeface="Helvetica Neue"/>
              <a:cs typeface="Helvetica Neue"/>
              <a:sym typeface="Helvetica Neue"/>
            </a:endParaRPr>
          </a:p>
        </p:txBody>
      </p:sp>
      <p:pic>
        <p:nvPicPr>
          <p:cNvPr id="334" name="Google Shape;334;g34e1dfd5af2_0_0"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35" name="Google Shape;335;g34e1dfd5af2_0_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g34e1dfd5af2_0_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42" name="Google Shape;342;p11"/>
          <p:cNvSpPr txBox="1"/>
          <p:nvPr>
            <p:ph idx="1" type="body"/>
          </p:nvPr>
        </p:nvSpPr>
        <p:spPr>
          <a:xfrm>
            <a:off x="520675" y="1851875"/>
            <a:ext cx="6441900" cy="1852500"/>
          </a:xfrm>
          <a:prstGeom prst="rect">
            <a:avLst/>
          </a:prstGeom>
          <a:noFill/>
          <a:ln cap="flat" cmpd="sng" w="9525">
            <a:solidFill>
              <a:srgbClr val="CD1E18"/>
            </a:solidFill>
            <a:prstDash val="solid"/>
            <a:round/>
            <a:headEnd len="sm" w="sm" type="none"/>
            <a:tailEnd len="sm" w="sm" type="none"/>
          </a:ln>
        </p:spPr>
        <p:txBody>
          <a:bodyPr anchorCtr="0" anchor="t" bIns="91425" lIns="91425" spcFirstLastPara="1" rIns="91425" wrap="square" tIns="91425">
            <a:noAutofit/>
          </a:bodyPr>
          <a:lstStyle/>
          <a:p>
            <a:pPr indent="0" lvl="0" marL="0" marR="40586" rtl="0" algn="l">
              <a:lnSpc>
                <a:spcPct val="100000"/>
              </a:lnSpc>
              <a:spcBef>
                <a:spcPts val="0"/>
              </a:spcBef>
              <a:spcAft>
                <a:spcPts val="1600"/>
              </a:spcAft>
              <a:buSzPts val="1600"/>
              <a:buNone/>
            </a:pPr>
            <a:r>
              <a:rPr lang="en" sz="1800">
                <a:solidFill>
                  <a:schemeClr val="dk1"/>
                </a:solidFill>
                <a:latin typeface="Helvetica Neue"/>
                <a:ea typeface="Helvetica Neue"/>
                <a:cs typeface="Helvetica Neue"/>
                <a:sym typeface="Helvetica Neue"/>
              </a:rPr>
              <a:t>Many South African households and organisations rely on burning sources of energy to cook. Coal briquettes alone contribute an estimate USD 13 million to Mpumalanga’s market. However, coal is unsustainable, unhealthy, and set to become more expensive. Most alternatives, such as wood and paraffin, have similar problems. </a:t>
            </a:r>
            <a:endParaRPr sz="1800">
              <a:solidFill>
                <a:schemeClr val="dk1"/>
              </a:solidFill>
              <a:latin typeface="Helvetica Neue"/>
              <a:ea typeface="Helvetica Neue"/>
              <a:cs typeface="Helvetica Neue"/>
              <a:sym typeface="Helvetica Neue"/>
            </a:endParaRPr>
          </a:p>
        </p:txBody>
      </p:sp>
      <p:sp>
        <p:nvSpPr>
          <p:cNvPr id="343" name="Google Shape;343;p11"/>
          <p:cNvSpPr txBox="1"/>
          <p:nvPr>
            <p:ph type="title"/>
          </p:nvPr>
        </p:nvSpPr>
        <p:spPr>
          <a:xfrm>
            <a:off x="475825" y="577500"/>
            <a:ext cx="65316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Amaizing Briquettes problem statement</a:t>
            </a:r>
            <a:endParaRPr sz="30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pic>
        <p:nvPicPr>
          <p:cNvPr id="344" name="Google Shape;344;p11"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45" name="Google Shape;345;p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2"/>
          <p:cNvSpPr txBox="1"/>
          <p:nvPr>
            <p:ph type="ctrTitle"/>
          </p:nvPr>
        </p:nvSpPr>
        <p:spPr>
          <a:xfrm>
            <a:off x="355225" y="1642100"/>
            <a:ext cx="3522300" cy="17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CD1E18"/>
                </a:solidFill>
              </a:rPr>
              <a:t>2</a:t>
            </a:r>
            <a:r>
              <a:rPr lang="en" sz="7200">
                <a:solidFill>
                  <a:srgbClr val="CD1E18"/>
                </a:solidFill>
                <a:latin typeface="Arial"/>
                <a:ea typeface="Arial"/>
                <a:cs typeface="Arial"/>
                <a:sym typeface="Arial"/>
              </a:rPr>
              <a:t>.</a:t>
            </a:r>
            <a:endParaRPr sz="7200">
              <a:solidFill>
                <a:srgbClr val="CD1E18"/>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Solution</a:t>
            </a:r>
            <a:endParaRPr sz="3600">
              <a:solidFill>
                <a:srgbClr val="000000"/>
              </a:solidFill>
              <a:latin typeface="Arial"/>
              <a:ea typeface="Arial"/>
              <a:cs typeface="Arial"/>
              <a:sym typeface="Arial"/>
            </a:endParaRPr>
          </a:p>
        </p:txBody>
      </p:sp>
      <p:sp>
        <p:nvSpPr>
          <p:cNvPr id="352" name="Google Shape;352;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353" name="Google Shape;353;p12" title="LL Green logo - white.png"/>
          <p:cNvPicPr preferRelativeResize="0"/>
          <p:nvPr/>
        </p:nvPicPr>
        <p:blipFill>
          <a:blip r:embed="rId3">
            <a:alphaModFix/>
          </a:blip>
          <a:stretch>
            <a:fillRect/>
          </a:stretch>
        </p:blipFill>
        <p:spPr>
          <a:xfrm>
            <a:off x="5082750" y="669575"/>
            <a:ext cx="3804351" cy="3804351"/>
          </a:xfrm>
          <a:prstGeom prst="rect">
            <a:avLst/>
          </a:prstGeom>
          <a:noFill/>
          <a:ln>
            <a:noFill/>
          </a:ln>
        </p:spPr>
      </p:pic>
      <p:sp>
        <p:nvSpPr>
          <p:cNvPr id="354" name="Google Shape;354;p1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1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61" name="Google Shape;361;p13"/>
          <p:cNvSpPr txBox="1"/>
          <p:nvPr>
            <p:ph idx="1" type="body"/>
          </p:nvPr>
        </p:nvSpPr>
        <p:spPr>
          <a:xfrm>
            <a:off x="209425" y="772875"/>
            <a:ext cx="7007400" cy="36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2400">
                <a:solidFill>
                  <a:srgbClr val="000000"/>
                </a:solidFill>
                <a:latin typeface="Helvetica Neue"/>
                <a:ea typeface="Helvetica Neue"/>
                <a:cs typeface="Helvetica Neue"/>
                <a:sym typeface="Helvetica Neue"/>
              </a:rPr>
              <a:t>Your business should </a:t>
            </a:r>
            <a:r>
              <a:rPr b="1" lang="en" sz="2400">
                <a:solidFill>
                  <a:srgbClr val="F8CA2A"/>
                </a:solidFill>
                <a:latin typeface="Helvetica Neue"/>
                <a:ea typeface="Helvetica Neue"/>
                <a:cs typeface="Helvetica Neue"/>
                <a:sym typeface="Helvetica Neue"/>
              </a:rPr>
              <a:t>meet your customer’s needs</a:t>
            </a:r>
            <a:r>
              <a:rPr lang="en" sz="2400">
                <a:solidFill>
                  <a:srgbClr val="000000"/>
                </a:solidFill>
                <a:latin typeface="Helvetica Neue"/>
                <a:ea typeface="Helvetica Neue"/>
                <a:cs typeface="Helvetica Neue"/>
                <a:sym typeface="Helvetica Neue"/>
              </a:rPr>
              <a:t>. </a:t>
            </a:r>
            <a:r>
              <a:rPr lang="en" sz="2400">
                <a:solidFill>
                  <a:srgbClr val="000000"/>
                </a:solidFill>
                <a:highlight>
                  <a:srgbClr val="FFFFFF"/>
                </a:highlight>
                <a:latin typeface="Helvetica Neue"/>
                <a:ea typeface="Helvetica Neue"/>
                <a:cs typeface="Helvetica Neue"/>
                <a:sym typeface="Helvetica Neue"/>
              </a:rPr>
              <a:t>It may change as you get better at solving your customer's problem</a:t>
            </a:r>
            <a:r>
              <a:rPr lang="en" sz="2400">
                <a:solidFill>
                  <a:srgbClr val="000000"/>
                </a:solidFill>
                <a:latin typeface="Helvetica Neue"/>
                <a:ea typeface="Helvetica Neue"/>
                <a:cs typeface="Helvetica Neue"/>
                <a:sym typeface="Helvetica Neue"/>
              </a:rPr>
              <a:t>.</a:t>
            </a:r>
            <a:endParaRPr sz="2400">
              <a:solidFill>
                <a:srgbClr val="000000"/>
              </a:solidFill>
              <a:latin typeface="Helvetica Neue"/>
              <a:ea typeface="Helvetica Neue"/>
              <a:cs typeface="Helvetica Neue"/>
              <a:sym typeface="Helvetica Neue"/>
            </a:endParaRPr>
          </a:p>
          <a:p>
            <a:pPr indent="-317500" lvl="0" marL="457200" rtl="0" algn="l">
              <a:lnSpc>
                <a:spcPct val="150000"/>
              </a:lnSpc>
              <a:spcBef>
                <a:spcPts val="1600"/>
              </a:spcBef>
              <a:spcAft>
                <a:spcPts val="0"/>
              </a:spcAft>
              <a:buClr>
                <a:srgbClr val="000000"/>
              </a:buClr>
              <a:buSzPts val="1400"/>
              <a:buFont typeface="Helvetica Neue"/>
              <a:buChar char="●"/>
            </a:pPr>
            <a:r>
              <a:rPr i="1" lang="en" sz="1400">
                <a:solidFill>
                  <a:srgbClr val="3C4043"/>
                </a:solidFill>
                <a:highlight>
                  <a:srgbClr val="FFFFFF"/>
                </a:highlight>
                <a:latin typeface="Helvetica Neue"/>
                <a:ea typeface="Helvetica Neue"/>
                <a:cs typeface="Helvetica Neue"/>
                <a:sym typeface="Helvetica Neue"/>
              </a:rPr>
              <a:t>What is your customer trying to do, and how do you help them do it?</a:t>
            </a:r>
            <a:endParaRPr i="1" sz="1400">
              <a:solidFill>
                <a:srgbClr val="3C4043"/>
              </a:solidFill>
              <a:highlight>
                <a:srgbClr val="FFFFFF"/>
              </a:highlight>
              <a:latin typeface="Helvetica Neue"/>
              <a:ea typeface="Helvetica Neue"/>
              <a:cs typeface="Helvetica Neue"/>
              <a:sym typeface="Helvetica Neue"/>
            </a:endParaRPr>
          </a:p>
          <a:p>
            <a:pPr indent="-317500" lvl="0" marL="457200" rtl="0" algn="l">
              <a:lnSpc>
                <a:spcPct val="150000"/>
              </a:lnSpc>
              <a:spcBef>
                <a:spcPts val="0"/>
              </a:spcBef>
              <a:spcAft>
                <a:spcPts val="0"/>
              </a:spcAft>
              <a:buClr>
                <a:srgbClr val="000000"/>
              </a:buClr>
              <a:buSzPts val="1400"/>
              <a:buFont typeface="Helvetica Neue"/>
              <a:buChar char="●"/>
            </a:pPr>
            <a:r>
              <a:rPr i="1" lang="en" sz="1400">
                <a:solidFill>
                  <a:srgbClr val="3C4043"/>
                </a:solidFill>
                <a:highlight>
                  <a:srgbClr val="FFFFFF"/>
                </a:highlight>
                <a:latin typeface="Helvetica Neue"/>
                <a:ea typeface="Helvetica Neue"/>
                <a:cs typeface="Helvetica Neue"/>
                <a:sym typeface="Helvetica Neue"/>
              </a:rPr>
              <a:t>How do you know when you are meeting your customer's needs? What do you do when you are not?</a:t>
            </a:r>
            <a:endParaRPr i="1" sz="1400">
              <a:solidFill>
                <a:srgbClr val="3C4043"/>
              </a:solidFill>
              <a:highlight>
                <a:srgbClr val="FFFFFF"/>
              </a:highlight>
              <a:latin typeface="Helvetica Neue"/>
              <a:ea typeface="Helvetica Neue"/>
              <a:cs typeface="Helvetica Neue"/>
              <a:sym typeface="Helvetica Neue"/>
            </a:endParaRPr>
          </a:p>
          <a:p>
            <a:pPr indent="-317500" lvl="0" marL="457200" rtl="0" algn="l">
              <a:lnSpc>
                <a:spcPct val="150000"/>
              </a:lnSpc>
              <a:spcBef>
                <a:spcPts val="0"/>
              </a:spcBef>
              <a:spcAft>
                <a:spcPts val="0"/>
              </a:spcAft>
              <a:buClr>
                <a:srgbClr val="000000"/>
              </a:buClr>
              <a:buSzPts val="1400"/>
              <a:buFont typeface="Helvetica Neue"/>
              <a:buChar char="●"/>
            </a:pPr>
            <a:r>
              <a:rPr i="1" lang="en" sz="1400">
                <a:solidFill>
                  <a:srgbClr val="3C4043"/>
                </a:solidFill>
                <a:highlight>
                  <a:srgbClr val="FFFFFF"/>
                </a:highlight>
                <a:latin typeface="Helvetica Neue"/>
                <a:ea typeface="Helvetica Neue"/>
                <a:cs typeface="Helvetica Neue"/>
                <a:sym typeface="Helvetica Neue"/>
              </a:rPr>
              <a:t>How are you making it easy for your customers to use your solution?</a:t>
            </a:r>
            <a:endParaRPr i="1" sz="14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600"/>
              <a:buNone/>
            </a:pPr>
            <a:r>
              <a:t/>
            </a:r>
            <a:endParaRPr sz="14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1600"/>
              </a:spcAft>
              <a:buSzPts val="1600"/>
              <a:buNone/>
            </a:pPr>
            <a:r>
              <a:t/>
            </a:r>
            <a:endParaRPr sz="1400">
              <a:solidFill>
                <a:srgbClr val="000000"/>
              </a:solidFill>
              <a:latin typeface="Helvetica Neue"/>
              <a:ea typeface="Helvetica Neue"/>
              <a:cs typeface="Helvetica Neue"/>
              <a:sym typeface="Helvetica Neue"/>
            </a:endParaRPr>
          </a:p>
        </p:txBody>
      </p:sp>
      <p:pic>
        <p:nvPicPr>
          <p:cNvPr id="362" name="Google Shape;362;p13"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63" name="Google Shape;363;p1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4" name="Google Shape;364;p1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70" name="Google Shape;370;p14"/>
          <p:cNvSpPr txBox="1"/>
          <p:nvPr/>
        </p:nvSpPr>
        <p:spPr>
          <a:xfrm>
            <a:off x="482925" y="872975"/>
            <a:ext cx="6077100" cy="341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CD1E18"/>
                </a:solidFill>
                <a:latin typeface="Helvetica Neue"/>
                <a:ea typeface="Helvetica Neue"/>
                <a:cs typeface="Helvetica Neue"/>
                <a:sym typeface="Helvetica Neue"/>
              </a:rPr>
              <a:t>PRODUCT</a:t>
            </a:r>
            <a:r>
              <a:rPr b="0" i="0" lang="en" sz="3600" u="none" cap="none" strike="noStrike">
                <a:solidFill>
                  <a:srgbClr val="000000"/>
                </a:solidFill>
                <a:latin typeface="Helvetica Neue"/>
                <a:ea typeface="Helvetica Neue"/>
                <a:cs typeface="Helvetica Neue"/>
                <a:sym typeface="Helvetica Neue"/>
              </a:rPr>
              <a:t> or </a:t>
            </a:r>
            <a:r>
              <a:rPr b="0" i="0" lang="en" sz="3600" u="none" cap="none" strike="noStrike">
                <a:solidFill>
                  <a:srgbClr val="CD1E18"/>
                </a:solidFill>
                <a:latin typeface="Helvetica Neue"/>
                <a:ea typeface="Helvetica Neue"/>
                <a:cs typeface="Helvetica Neue"/>
                <a:sym typeface="Helvetica Neue"/>
              </a:rPr>
              <a:t>SERVICE</a:t>
            </a:r>
            <a:r>
              <a:rPr b="0" i="0" lang="en" sz="3600" u="none" cap="none" strike="noStrike">
                <a:solidFill>
                  <a:srgbClr val="000000"/>
                </a:solidFill>
                <a:latin typeface="Helvetica Neue"/>
                <a:ea typeface="Helvetica Neue"/>
                <a:cs typeface="Helvetica Neue"/>
                <a:sym typeface="Helvetica Neue"/>
              </a:rPr>
              <a:t>?</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000000"/>
              </a:buClr>
              <a:buSzPts val="1800"/>
              <a:buFont typeface="Helvetica Neue"/>
              <a:buChar char="●"/>
            </a:pPr>
            <a:r>
              <a:rPr b="0" i="0" lang="en" sz="1800" u="none" cap="none" strike="noStrike">
                <a:solidFill>
                  <a:srgbClr val="000000"/>
                </a:solidFill>
                <a:latin typeface="Helvetica Neue"/>
                <a:ea typeface="Helvetica Neue"/>
                <a:cs typeface="Helvetica Neue"/>
                <a:sym typeface="Helvetica Neue"/>
              </a:rPr>
              <a:t>Product - Tangible thing that you sell to customers.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a:p>
            <a:pPr indent="-342900" lvl="0" marL="457200" marR="0" rtl="0" algn="l">
              <a:lnSpc>
                <a:spcPct val="100000"/>
              </a:lnSpc>
              <a:spcBef>
                <a:spcPts val="0"/>
              </a:spcBef>
              <a:spcAft>
                <a:spcPts val="0"/>
              </a:spcAft>
              <a:buClr>
                <a:srgbClr val="000000"/>
              </a:buClr>
              <a:buSzPts val="1800"/>
              <a:buFont typeface="Helvetica Neue"/>
              <a:buChar char="●"/>
            </a:pPr>
            <a:r>
              <a:rPr b="0" i="0" lang="en" sz="1800" u="none" cap="none" strike="noStrike">
                <a:solidFill>
                  <a:srgbClr val="000000"/>
                </a:solidFill>
                <a:latin typeface="Helvetica Neue"/>
                <a:ea typeface="Helvetica Neue"/>
                <a:cs typeface="Helvetica Neue"/>
                <a:sym typeface="Helvetica Neue"/>
              </a:rPr>
              <a:t>Service - Perform a task for a customer using your/ your business’ skills and resources. Often sell time.</a:t>
            </a:r>
            <a:endParaRPr b="0" i="0" sz="1800" u="none" cap="none" strike="noStrike">
              <a:solidFill>
                <a:srgbClr val="000000"/>
              </a:solidFill>
              <a:latin typeface="Helvetica Neue"/>
              <a:ea typeface="Helvetica Neue"/>
              <a:cs typeface="Helvetica Neue"/>
              <a:sym typeface="Helvetica Neue"/>
            </a:endParaRPr>
          </a:p>
        </p:txBody>
      </p:sp>
      <p:pic>
        <p:nvPicPr>
          <p:cNvPr id="371" name="Google Shape;371;p14"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72" name="Google Shape;372;p1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1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79" name="Google Shape;379;p15"/>
          <p:cNvSpPr txBox="1"/>
          <p:nvPr>
            <p:ph type="title"/>
          </p:nvPr>
        </p:nvSpPr>
        <p:spPr>
          <a:xfrm>
            <a:off x="479975" y="5858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Solution statement</a:t>
            </a:r>
            <a:endParaRPr sz="3600">
              <a:solidFill>
                <a:srgbClr val="000000"/>
              </a:solidFill>
              <a:latin typeface="Helvetica Neue"/>
              <a:ea typeface="Helvetica Neue"/>
              <a:cs typeface="Helvetica Neue"/>
              <a:sym typeface="Helvetica Neue"/>
            </a:endParaRPr>
          </a:p>
        </p:txBody>
      </p:sp>
      <p:sp>
        <p:nvSpPr>
          <p:cNvPr id="380" name="Google Shape;380;p15"/>
          <p:cNvSpPr txBox="1"/>
          <p:nvPr/>
        </p:nvSpPr>
        <p:spPr>
          <a:xfrm rot="-1069">
            <a:off x="723096" y="3159087"/>
            <a:ext cx="5790600" cy="576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1" i="0" lang="en" sz="1400" u="none" cap="none" strike="noStrike">
                <a:solidFill>
                  <a:srgbClr val="F8CA2A"/>
                </a:solidFill>
                <a:latin typeface="Helvetica Neue"/>
                <a:ea typeface="Helvetica Neue"/>
                <a:cs typeface="Helvetica Neue"/>
                <a:sym typeface="Helvetica Neue"/>
              </a:rPr>
              <a:t>How do you solve the problem?</a:t>
            </a:r>
            <a:br>
              <a:rPr b="1" i="0" lang="en" sz="1400" u="none" cap="none" strike="noStrike">
                <a:solidFill>
                  <a:srgbClr val="F8CA2A"/>
                </a:solidFill>
                <a:latin typeface="Helvetica Neue"/>
                <a:ea typeface="Helvetica Neue"/>
                <a:cs typeface="Helvetica Neue"/>
                <a:sym typeface="Helvetica Neue"/>
              </a:rPr>
            </a:br>
            <a:r>
              <a:rPr b="1" i="0" lang="en" sz="1400" u="none" cap="none" strike="noStrike">
                <a:solidFill>
                  <a:srgbClr val="1339A0"/>
                </a:solidFill>
                <a:latin typeface="Helvetica Neue"/>
                <a:ea typeface="Helvetica Neue"/>
                <a:cs typeface="Helvetica Neue"/>
                <a:sym typeface="Helvetica Neue"/>
              </a:rPr>
              <a:t>Who do you solve this problem for i.e. who are your target customers?</a:t>
            </a:r>
            <a:br>
              <a:rPr b="1" i="0" lang="en" sz="1400" u="none" cap="none" strike="noStrike">
                <a:solidFill>
                  <a:srgbClr val="1339A0"/>
                </a:solidFill>
                <a:latin typeface="Helvetica Neue"/>
                <a:ea typeface="Helvetica Neue"/>
                <a:cs typeface="Helvetica Neue"/>
                <a:sym typeface="Helvetica Neue"/>
              </a:rPr>
            </a:br>
            <a:r>
              <a:rPr b="1" i="0" lang="en" sz="1400" u="none" cap="none" strike="noStrike">
                <a:solidFill>
                  <a:srgbClr val="CD1E18"/>
                </a:solidFill>
                <a:latin typeface="Helvetica Neue"/>
                <a:ea typeface="Helvetica Neue"/>
                <a:cs typeface="Helvetica Neue"/>
                <a:sym typeface="Helvetica Neue"/>
              </a:rPr>
              <a:t>What are the benefits of your solution for your customers?</a:t>
            </a:r>
            <a:endParaRPr b="1" i="0" sz="1400" u="none" cap="none" strike="noStrike">
              <a:solidFill>
                <a:srgbClr val="CD1E18"/>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t/>
            </a:r>
            <a:endParaRPr b="1" i="0" sz="1400" u="none" cap="none" strike="noStrike">
              <a:solidFill>
                <a:srgbClr val="1339A0"/>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chemeClr val="dk1"/>
              </a:buClr>
              <a:buSzPts val="1100"/>
              <a:buFont typeface="Arial"/>
              <a:buNone/>
            </a:pPr>
            <a:r>
              <a:t/>
            </a:r>
            <a:endParaRPr b="1" i="0" sz="1400" u="none" cap="none" strike="noStrike">
              <a:solidFill>
                <a:srgbClr val="F8CA2A"/>
              </a:solidFill>
              <a:latin typeface="Helvetica Neue"/>
              <a:ea typeface="Helvetica Neue"/>
              <a:cs typeface="Helvetica Neue"/>
              <a:sym typeface="Helvetica Neue"/>
            </a:endParaRPr>
          </a:p>
          <a:p>
            <a:pPr indent="0" lvl="0" marL="0" marR="0" rtl="0" algn="l">
              <a:lnSpc>
                <a:spcPct val="100000"/>
              </a:lnSpc>
              <a:spcBef>
                <a:spcPts val="1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5"/>
          <p:cNvSpPr txBox="1"/>
          <p:nvPr/>
        </p:nvSpPr>
        <p:spPr>
          <a:xfrm>
            <a:off x="479975" y="1418225"/>
            <a:ext cx="6467100" cy="15774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Focuses on </a:t>
            </a:r>
            <a:r>
              <a:rPr b="0" i="1" lang="en" sz="1400" u="none" cap="none" strike="noStrike">
                <a:solidFill>
                  <a:schemeClr val="dk1"/>
                </a:solidFill>
                <a:latin typeface="Helvetica Neue"/>
                <a:ea typeface="Helvetica Neue"/>
                <a:cs typeface="Helvetica Neue"/>
                <a:sym typeface="Helvetica Neue"/>
              </a:rPr>
              <a:t>how</a:t>
            </a:r>
            <a:r>
              <a:rPr b="0" i="0" lang="en" sz="1400" u="none" cap="none" strike="noStrike">
                <a:solidFill>
                  <a:schemeClr val="dk1"/>
                </a:solidFill>
                <a:latin typeface="Helvetica Neue"/>
                <a:ea typeface="Helvetica Neue"/>
                <a:cs typeface="Helvetica Neue"/>
                <a:sym typeface="Helvetica Neue"/>
              </a:rPr>
              <a:t> you are solving the problem (not the actual solution or technology) </a:t>
            </a:r>
            <a:endParaRPr b="0" i="0" sz="1400" u="none" cap="none" strike="noStrike">
              <a:solidFill>
                <a:schemeClr val="dk1"/>
              </a:solidFill>
              <a:latin typeface="Helvetica Neue"/>
              <a:ea typeface="Helvetica Neue"/>
              <a:cs typeface="Helvetica Neue"/>
              <a:sym typeface="Helvetica Neue"/>
            </a:endParaRPr>
          </a:p>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Helps others understand who your customers are</a:t>
            </a:r>
            <a:endParaRPr b="0" i="0" sz="1400" u="none" cap="none" strike="noStrike">
              <a:solidFill>
                <a:schemeClr val="dk1"/>
              </a:solidFill>
              <a:latin typeface="Helvetica Neue"/>
              <a:ea typeface="Helvetica Neue"/>
              <a:cs typeface="Helvetica Neue"/>
              <a:sym typeface="Helvetica Neue"/>
            </a:endParaRPr>
          </a:p>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Focuses on the benefits of your solution</a:t>
            </a:r>
            <a:endParaRPr b="0" i="0" sz="1400" u="none" cap="none" strike="noStrike">
              <a:solidFill>
                <a:schemeClr val="dk1"/>
              </a:solidFill>
              <a:latin typeface="Helvetica Neue"/>
              <a:ea typeface="Helvetica Neue"/>
              <a:cs typeface="Helvetica Neue"/>
              <a:sym typeface="Helvetica Neue"/>
            </a:endParaRPr>
          </a:p>
          <a:p>
            <a:pPr indent="-317500" lvl="0" marL="457200" marR="0" rtl="0" algn="l">
              <a:lnSpc>
                <a:spcPct val="150000"/>
              </a:lnSpc>
              <a:spcBef>
                <a:spcPts val="0"/>
              </a:spcBef>
              <a:spcAft>
                <a:spcPts val="0"/>
              </a:spcAft>
              <a:buClr>
                <a:schemeClr val="dk1"/>
              </a:buClr>
              <a:buSzPts val="1400"/>
              <a:buFont typeface="Helvetica Neue"/>
              <a:buChar char="●"/>
            </a:pPr>
            <a:r>
              <a:rPr b="0" i="0" lang="en" sz="1400" u="none" cap="none" strike="noStrike">
                <a:solidFill>
                  <a:schemeClr val="dk1"/>
                </a:solidFill>
                <a:latin typeface="Helvetica Neue"/>
                <a:ea typeface="Helvetica Neue"/>
                <a:cs typeface="Helvetica Neue"/>
                <a:sym typeface="Helvetica Neue"/>
              </a:rPr>
              <a:t>Matches your problem statement</a:t>
            </a:r>
            <a:endParaRPr b="0" i="0" sz="1400" u="none" cap="none" strike="noStrike">
              <a:solidFill>
                <a:schemeClr val="dk1"/>
              </a:solidFill>
              <a:latin typeface="Helvetica Neue"/>
              <a:ea typeface="Helvetica Neue"/>
              <a:cs typeface="Helvetica Neue"/>
              <a:sym typeface="Helvetica Neue"/>
            </a:endParaRPr>
          </a:p>
        </p:txBody>
      </p:sp>
      <p:pic>
        <p:nvPicPr>
          <p:cNvPr id="382" name="Google Shape;382;p15"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83" name="Google Shape;383;p1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1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90" name="Google Shape;390;p16"/>
          <p:cNvSpPr txBox="1"/>
          <p:nvPr>
            <p:ph idx="1" type="body"/>
          </p:nvPr>
        </p:nvSpPr>
        <p:spPr>
          <a:xfrm>
            <a:off x="471950" y="174450"/>
            <a:ext cx="6120600" cy="73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3000">
                <a:solidFill>
                  <a:srgbClr val="000000"/>
                </a:solidFill>
                <a:latin typeface="Helvetica Neue"/>
                <a:ea typeface="Helvetica Neue"/>
                <a:cs typeface="Helvetica Neue"/>
                <a:sym typeface="Helvetica Neue"/>
              </a:rPr>
              <a:t>Example: </a:t>
            </a:r>
            <a:r>
              <a:rPr lang="en" sz="3000">
                <a:solidFill>
                  <a:srgbClr val="000000"/>
                </a:solidFill>
                <a:latin typeface="Helvetica Neue"/>
                <a:ea typeface="Helvetica Neue"/>
                <a:cs typeface="Helvetica Neue"/>
                <a:sym typeface="Helvetica Neue"/>
              </a:rPr>
              <a:t>Amaizing Briquettes</a:t>
            </a:r>
            <a:endParaRPr sz="3000">
              <a:solidFill>
                <a:srgbClr val="000000"/>
              </a:solidFill>
              <a:latin typeface="Helvetica Neue"/>
              <a:ea typeface="Helvetica Neue"/>
              <a:cs typeface="Helvetica Neue"/>
              <a:sym typeface="Helvetica Neue"/>
            </a:endParaRPr>
          </a:p>
          <a:p>
            <a:pPr indent="-304800" lvl="0" marL="457200" rtl="0" algn="l">
              <a:lnSpc>
                <a:spcPct val="100000"/>
              </a:lnSpc>
              <a:spcBef>
                <a:spcPts val="1600"/>
              </a:spcBef>
              <a:spcAft>
                <a:spcPts val="0"/>
              </a:spcAft>
              <a:buSzPts val="1200"/>
              <a:buChar char="●"/>
            </a:pPr>
            <a:r>
              <a:rPr b="1" lang="en" sz="1400">
                <a:solidFill>
                  <a:srgbClr val="000000"/>
                </a:solidFill>
              </a:rPr>
              <a:t>How do you solve the problem?</a:t>
            </a:r>
            <a:r>
              <a:rPr lang="en" sz="1200">
                <a:solidFill>
                  <a:srgbClr val="CD1E18"/>
                </a:solidFill>
              </a:rPr>
              <a:t> </a:t>
            </a:r>
            <a:endParaRPr sz="1200">
              <a:solidFill>
                <a:srgbClr val="CD1E18"/>
              </a:solidFill>
            </a:endParaRPr>
          </a:p>
          <a:p>
            <a:pPr indent="0" lvl="0" marL="457200" rtl="0" algn="l">
              <a:lnSpc>
                <a:spcPct val="100000"/>
              </a:lnSpc>
              <a:spcBef>
                <a:spcPts val="0"/>
              </a:spcBef>
              <a:spcAft>
                <a:spcPts val="0"/>
              </a:spcAft>
              <a:buSzPts val="1600"/>
              <a:buNone/>
            </a:pPr>
            <a:r>
              <a:rPr lang="en" sz="1200"/>
              <a:t>Amaizing Briquettes sources maize waste from 15 maize farmers in the province. The maize waste is processed on the property of the founder, who owns one of these farms. They employ two people to produce the briquettes, which take about a week process. They then sell the briquettes to local retailers (such as spaza shops and grocery stores), as well as a feeding scheme that </a:t>
            </a:r>
            <a:r>
              <a:rPr lang="en" sz="1200"/>
              <a:t>services</a:t>
            </a:r>
            <a:r>
              <a:rPr lang="en" sz="1200"/>
              <a:t> several local schools.</a:t>
            </a:r>
            <a:endParaRPr sz="1200"/>
          </a:p>
          <a:p>
            <a:pPr indent="0" lvl="0" marL="457200" rtl="0" algn="l">
              <a:lnSpc>
                <a:spcPct val="100000"/>
              </a:lnSpc>
              <a:spcBef>
                <a:spcPts val="0"/>
              </a:spcBef>
              <a:spcAft>
                <a:spcPts val="0"/>
              </a:spcAft>
              <a:buSzPts val="1600"/>
              <a:buNone/>
            </a:pPr>
            <a:r>
              <a:t/>
            </a:r>
            <a:endParaRPr sz="1200"/>
          </a:p>
          <a:p>
            <a:pPr indent="-304800" lvl="0" marL="457200" rtl="0" algn="l">
              <a:lnSpc>
                <a:spcPct val="100000"/>
              </a:lnSpc>
              <a:spcBef>
                <a:spcPts val="0"/>
              </a:spcBef>
              <a:spcAft>
                <a:spcPts val="0"/>
              </a:spcAft>
              <a:buSzPts val="1200"/>
              <a:buChar char="●"/>
            </a:pPr>
            <a:r>
              <a:rPr b="1" lang="en" sz="1400">
                <a:solidFill>
                  <a:srgbClr val="000000"/>
                </a:solidFill>
                <a:latin typeface="Helvetica Neue"/>
                <a:ea typeface="Helvetica Neue"/>
                <a:cs typeface="Helvetica Neue"/>
                <a:sym typeface="Helvetica Neue"/>
              </a:rPr>
              <a:t>Who do you solve this problem for i.e. who are your target customers? </a:t>
            </a:r>
            <a:br>
              <a:rPr b="1" lang="en" sz="1400">
                <a:solidFill>
                  <a:srgbClr val="000000"/>
                </a:solidFill>
                <a:latin typeface="Helvetica Neue"/>
                <a:ea typeface="Helvetica Neue"/>
                <a:cs typeface="Helvetica Neue"/>
                <a:sym typeface="Helvetica Neue"/>
              </a:rPr>
            </a:br>
            <a:r>
              <a:rPr lang="en" sz="1200"/>
              <a:t>Amaizing briquettes does not sell directly to customers, using a B2B model. Their target customers are other businesses (retailers), and organisations such as school feeding schemes. </a:t>
            </a:r>
            <a:endParaRPr sz="1200"/>
          </a:p>
          <a:p>
            <a:pPr indent="-304800" lvl="0" marL="457200" rtl="0" algn="l">
              <a:lnSpc>
                <a:spcPct val="100000"/>
              </a:lnSpc>
              <a:spcBef>
                <a:spcPts val="1600"/>
              </a:spcBef>
              <a:spcAft>
                <a:spcPts val="0"/>
              </a:spcAft>
              <a:buSzPts val="1200"/>
              <a:buChar char="●"/>
            </a:pPr>
            <a:r>
              <a:rPr b="1" lang="en" sz="1400">
                <a:solidFill>
                  <a:srgbClr val="000000"/>
                </a:solidFill>
                <a:latin typeface="Helvetica Neue"/>
                <a:ea typeface="Helvetica Neue"/>
                <a:cs typeface="Helvetica Neue"/>
                <a:sym typeface="Helvetica Neue"/>
              </a:rPr>
              <a:t>What are the benefits of your solution for your customers?</a:t>
            </a:r>
            <a:r>
              <a:rPr lang="en" sz="1200">
                <a:solidFill>
                  <a:srgbClr val="CD1E18"/>
                </a:solidFill>
              </a:rPr>
              <a:t> </a:t>
            </a:r>
            <a:br>
              <a:rPr lang="en" sz="1200">
                <a:solidFill>
                  <a:srgbClr val="CD1E18"/>
                </a:solidFill>
              </a:rPr>
            </a:br>
            <a:r>
              <a:rPr lang="en" sz="1200"/>
              <a:t>They provide delivery services, which can be requested via their Business WhatsApp. They are responsive to their clients using WhatsApp, and even able to deliver based on shared location pins. They also make payment easy and digital. They offer options such as Text to Pay, Snapscan, Yoco, and EFT.</a:t>
            </a:r>
            <a:endParaRPr sz="1400"/>
          </a:p>
        </p:txBody>
      </p:sp>
      <p:pic>
        <p:nvPicPr>
          <p:cNvPr id="391" name="Google Shape;391;p16"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392" name="Google Shape;392;p1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1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2881472444_0_124"/>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22" name="Google Shape;222;g12881472444_0_124"/>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133AA1"/>
                </a:solidFill>
                <a:latin typeface="Helvetica Neue"/>
                <a:ea typeface="Helvetica Neue"/>
                <a:cs typeface="Helvetica Neue"/>
                <a:sym typeface="Helvetica Neue"/>
              </a:rPr>
              <a:t>What is Launch League?</a:t>
            </a:r>
            <a:endParaRPr b="1" i="0" sz="3000" u="none" cap="none" strike="noStrike">
              <a:solidFill>
                <a:srgbClr val="133AA1"/>
              </a:solidFill>
              <a:latin typeface="Helvetica Neue"/>
              <a:ea typeface="Helvetica Neue"/>
              <a:cs typeface="Helvetica Neue"/>
              <a:sym typeface="Helvetica Neue"/>
            </a:endParaRPr>
          </a:p>
        </p:txBody>
      </p:sp>
      <p:sp>
        <p:nvSpPr>
          <p:cNvPr id="223" name="Google Shape;223;g12881472444_0_124"/>
          <p:cNvSpPr txBox="1"/>
          <p:nvPr/>
        </p:nvSpPr>
        <p:spPr>
          <a:xfrm>
            <a:off x="540500" y="13323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i="0" sz="140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rPr b="0" i="0" lang="en" sz="1350" u="none" cap="none" strike="noStrike">
                <a:solidFill>
                  <a:srgbClr val="262626"/>
                </a:solidFill>
                <a:highlight>
                  <a:srgbClr val="FFFFFF"/>
                </a:highlight>
                <a:latin typeface="Helvetica Neue"/>
                <a:ea typeface="Helvetica Neue"/>
                <a:cs typeface="Helvetica Neue"/>
                <a:sym typeface="Helvetica Neue"/>
              </a:rPr>
              <a:t>Launch League creates material</a:t>
            </a:r>
            <a:r>
              <a:rPr lang="en" sz="1350">
                <a:solidFill>
                  <a:srgbClr val="262626"/>
                </a:solidFill>
                <a:highlight>
                  <a:srgbClr val="FFFFFF"/>
                </a:highlight>
                <a:latin typeface="Helvetica Neue"/>
                <a:ea typeface="Helvetica Neue"/>
                <a:cs typeface="Helvetica Neue"/>
                <a:sym typeface="Helvetica Neue"/>
              </a:rPr>
              <a:t>, and</a:t>
            </a:r>
            <a:r>
              <a:rPr b="0" i="0" lang="en" sz="1350" u="none" cap="none" strike="noStrike">
                <a:solidFill>
                  <a:srgbClr val="262626"/>
                </a:solidFill>
                <a:highlight>
                  <a:srgbClr val="FFFFFF"/>
                </a:highlight>
                <a:latin typeface="Helvetica Neue"/>
                <a:ea typeface="Helvetica Neue"/>
                <a:cs typeface="Helvetica Neue"/>
                <a:sym typeface="Helvetica Neue"/>
              </a:rPr>
              <a:t> training</a:t>
            </a:r>
            <a:r>
              <a:rPr lang="en" sz="1350">
                <a:solidFill>
                  <a:srgbClr val="262626"/>
                </a:solidFill>
                <a:highlight>
                  <a:srgbClr val="FFFFFF"/>
                </a:highlight>
                <a:latin typeface="Helvetica Neue"/>
                <a:ea typeface="Helvetica Neue"/>
                <a:cs typeface="Helvetica Neue"/>
                <a:sym typeface="Helvetica Neue"/>
              </a:rPr>
              <a:t> and </a:t>
            </a:r>
            <a:r>
              <a:rPr b="0" i="0" lang="en" sz="1350" u="none" cap="none" strike="noStrike">
                <a:solidFill>
                  <a:srgbClr val="262626"/>
                </a:solidFill>
                <a:highlight>
                  <a:srgbClr val="FFFFFF"/>
                </a:highlight>
                <a:latin typeface="Helvetica Neue"/>
                <a:ea typeface="Helvetica Neue"/>
                <a:cs typeface="Helvetica Neue"/>
                <a:sym typeface="Helvetica Neue"/>
              </a:rPr>
              <a:t>networking opportunities for South African hubs and </a:t>
            </a:r>
            <a:r>
              <a:rPr lang="en" sz="1350">
                <a:solidFill>
                  <a:srgbClr val="262626"/>
                </a:solidFill>
                <a:highlight>
                  <a:srgbClr val="FFFFFF"/>
                </a:highlight>
                <a:latin typeface="Helvetica Neue"/>
                <a:ea typeface="Helvetica Neue"/>
                <a:cs typeface="Helvetica Neue"/>
                <a:sym typeface="Helvetica Neue"/>
              </a:rPr>
              <a:t>entrepreneur support </a:t>
            </a:r>
            <a:r>
              <a:rPr b="0" i="0" lang="en" sz="1350" u="none" cap="none" strike="noStrike">
                <a:solidFill>
                  <a:srgbClr val="262626"/>
                </a:solidFill>
                <a:highlight>
                  <a:srgbClr val="FFFFFF"/>
                </a:highlight>
                <a:latin typeface="Helvetica Neue"/>
                <a:ea typeface="Helvetica Neue"/>
                <a:cs typeface="Helvetica Neue"/>
                <a:sym typeface="Helvetica Neue"/>
              </a:rPr>
              <a:t>organisations, so that we can better support </a:t>
            </a:r>
            <a:r>
              <a:rPr b="1" i="1" lang="en" sz="1350" u="none" cap="none" strike="noStrike">
                <a:solidFill>
                  <a:srgbClr val="262626"/>
                </a:solidFill>
                <a:highlight>
                  <a:srgbClr val="FFFFFF"/>
                </a:highlight>
                <a:latin typeface="Helvetica Neue"/>
                <a:ea typeface="Helvetica Neue"/>
                <a:cs typeface="Helvetica Neue"/>
                <a:sym typeface="Helvetica Neue"/>
              </a:rPr>
              <a:t>YOU</a:t>
            </a:r>
            <a:r>
              <a:rPr b="0" i="0" lang="en" sz="1350" u="none" cap="none" strike="noStrike">
                <a:solidFill>
                  <a:srgbClr val="262626"/>
                </a:solidFill>
                <a:highlight>
                  <a:srgbClr val="FFFFFF"/>
                </a:highlight>
                <a:latin typeface="Helvetica Neue"/>
                <a:ea typeface="Helvetica Neue"/>
                <a:cs typeface="Helvetica Neue"/>
                <a:sym typeface="Helvetica Neue"/>
              </a:rPr>
              <a:t> – promising entrepreneurs from our community!</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i="0" lang="en" sz="1600" u="none" cap="none" strike="noStrike">
                <a:solidFill>
                  <a:srgbClr val="CD1E18"/>
                </a:solidFill>
                <a:highlight>
                  <a:srgbClr val="FFFFFF"/>
                </a:highlight>
                <a:latin typeface="Helvetica Neue"/>
                <a:ea typeface="Helvetica Neue"/>
                <a:cs typeface="Helvetica Neue"/>
                <a:sym typeface="Helvetica Neue"/>
              </a:rPr>
              <a:t>www.launchleague.co.za</a:t>
            </a:r>
            <a:endParaRPr b="1" i="0" sz="1600" u="none" cap="none" strike="noStrike">
              <a:solidFill>
                <a:srgbClr val="CD1E18"/>
              </a:solidFill>
              <a:latin typeface="Helvetica Neue"/>
              <a:ea typeface="Helvetica Neue"/>
              <a:cs typeface="Helvetica Neue"/>
              <a:sym typeface="Helvetica Neue"/>
            </a:endParaRPr>
          </a:p>
        </p:txBody>
      </p:sp>
      <p:pic>
        <p:nvPicPr>
          <p:cNvPr id="224" name="Google Shape;224;g12881472444_0_124"/>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
        <p:nvSpPr>
          <p:cNvPr id="225" name="Google Shape;225;g12881472444_0_12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g12881472444_0_12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399" name="Google Shape;399;p17"/>
          <p:cNvSpPr txBox="1"/>
          <p:nvPr>
            <p:ph idx="1" type="body"/>
          </p:nvPr>
        </p:nvSpPr>
        <p:spPr>
          <a:xfrm>
            <a:off x="536100" y="1818825"/>
            <a:ext cx="6441900" cy="1901100"/>
          </a:xfrm>
          <a:prstGeom prst="rect">
            <a:avLst/>
          </a:prstGeom>
          <a:noFill/>
          <a:ln cap="flat" cmpd="sng" w="9525">
            <a:solidFill>
              <a:srgbClr val="CD1E18"/>
            </a:solidFill>
            <a:prstDash val="solid"/>
            <a:round/>
            <a:headEnd len="sm" w="sm" type="none"/>
            <a:tailEnd len="sm" w="sm" type="none"/>
          </a:ln>
        </p:spPr>
        <p:txBody>
          <a:bodyPr anchorCtr="0" anchor="t" bIns="91425" lIns="91425" spcFirstLastPara="1" rIns="91425" wrap="square" tIns="91425">
            <a:noAutofit/>
          </a:bodyPr>
          <a:lstStyle/>
          <a:p>
            <a:pPr indent="0" lvl="0" marL="0" marR="40585" rtl="0" algn="l">
              <a:lnSpc>
                <a:spcPct val="100000"/>
              </a:lnSpc>
              <a:spcBef>
                <a:spcPts val="0"/>
              </a:spcBef>
              <a:spcAft>
                <a:spcPts val="0"/>
              </a:spcAft>
              <a:buSzPts val="1600"/>
              <a:buNone/>
            </a:pPr>
            <a:r>
              <a:rPr lang="en" sz="1800">
                <a:solidFill>
                  <a:schemeClr val="dk1"/>
                </a:solidFill>
                <a:latin typeface="Helvetica Neue"/>
                <a:ea typeface="Helvetica Neue"/>
                <a:cs typeface="Helvetica Neue"/>
                <a:sym typeface="Helvetica Neue"/>
              </a:rPr>
              <a:t>Briquettes made of maize waste, which there is plenty of in Mpumalanga, are a more sustainable, healthy, and affordable alternative to other burning energy sources. Amaizing Briquettes source maize waste from local farmers, process the waste into briquettes, and sell them to retailers and a local school feeding scheme.</a:t>
            </a:r>
            <a:endParaRPr sz="1800">
              <a:solidFill>
                <a:schemeClr val="dk1"/>
              </a:solidFill>
              <a:latin typeface="Helvetica Neue"/>
              <a:ea typeface="Helvetica Neue"/>
              <a:cs typeface="Helvetica Neue"/>
              <a:sym typeface="Helvetica Neue"/>
            </a:endParaRPr>
          </a:p>
          <a:p>
            <a:pPr indent="0" lvl="0" marL="0" marR="40586" rtl="0" algn="l">
              <a:lnSpc>
                <a:spcPct val="100000"/>
              </a:lnSpc>
              <a:spcBef>
                <a:spcPts val="0"/>
              </a:spcBef>
              <a:spcAft>
                <a:spcPts val="0"/>
              </a:spcAft>
              <a:buSzPts val="1600"/>
              <a:buNone/>
            </a:pPr>
            <a:r>
              <a:t/>
            </a:r>
            <a:endParaRPr sz="1800">
              <a:solidFill>
                <a:schemeClr val="dk1"/>
              </a:solidFill>
              <a:latin typeface="Helvetica Neue"/>
              <a:ea typeface="Helvetica Neue"/>
              <a:cs typeface="Helvetica Neue"/>
              <a:sym typeface="Helvetica Neue"/>
            </a:endParaRPr>
          </a:p>
          <a:p>
            <a:pPr indent="0" lvl="0" marL="457200" rtl="0" algn="l">
              <a:lnSpc>
                <a:spcPct val="100000"/>
              </a:lnSpc>
              <a:spcBef>
                <a:spcPts val="1600"/>
              </a:spcBef>
              <a:spcAft>
                <a:spcPts val="0"/>
              </a:spcAft>
              <a:buSzPts val="1600"/>
              <a:buNone/>
            </a:pPr>
            <a:r>
              <a:t/>
            </a:r>
            <a:endParaRPr sz="1200">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400">
              <a:latin typeface="Helvetica Neue"/>
              <a:ea typeface="Helvetica Neue"/>
              <a:cs typeface="Helvetica Neue"/>
              <a:sym typeface="Helvetica Neue"/>
            </a:endParaRPr>
          </a:p>
        </p:txBody>
      </p:sp>
      <p:sp>
        <p:nvSpPr>
          <p:cNvPr id="400" name="Google Shape;400;p17"/>
          <p:cNvSpPr txBox="1"/>
          <p:nvPr>
            <p:ph type="title"/>
          </p:nvPr>
        </p:nvSpPr>
        <p:spPr>
          <a:xfrm>
            <a:off x="479500" y="531025"/>
            <a:ext cx="5952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Amaizing Briquettes solution statement</a:t>
            </a:r>
            <a:endParaRPr sz="3000">
              <a:solidFill>
                <a:srgbClr val="000000"/>
              </a:solidFill>
              <a:latin typeface="Helvetica Neue"/>
              <a:ea typeface="Helvetica Neue"/>
              <a:cs typeface="Helvetica Neue"/>
              <a:sym typeface="Helvetica Neue"/>
            </a:endParaRPr>
          </a:p>
        </p:txBody>
      </p:sp>
      <p:pic>
        <p:nvPicPr>
          <p:cNvPr id="401" name="Google Shape;401;p17"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402" name="Google Shape;402;p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09" name="Google Shape;409;p18"/>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Helvetica Neue"/>
                <a:ea typeface="Helvetica Neue"/>
                <a:cs typeface="Helvetica Neue"/>
                <a:sym typeface="Helvetica Neue"/>
              </a:rPr>
              <a:t>Your turn!</a:t>
            </a:r>
            <a:endParaRPr b="0" i="0" sz="3600" u="none" cap="none" strike="noStrike">
              <a:solidFill>
                <a:srgbClr val="000000"/>
              </a:solidFill>
              <a:latin typeface="Helvetica Neue"/>
              <a:ea typeface="Helvetica Neue"/>
              <a:cs typeface="Helvetica Neue"/>
              <a:sym typeface="Helvetica Neue"/>
            </a:endParaRPr>
          </a:p>
        </p:txBody>
      </p:sp>
      <p:pic>
        <p:nvPicPr>
          <p:cNvPr id="410" name="Google Shape;410;p18" title="LL Green logo - white.png"/>
          <p:cNvPicPr preferRelativeResize="0"/>
          <p:nvPr/>
        </p:nvPicPr>
        <p:blipFill>
          <a:blip r:embed="rId3">
            <a:alphaModFix/>
          </a:blip>
          <a:stretch>
            <a:fillRect/>
          </a:stretch>
        </p:blipFill>
        <p:spPr>
          <a:xfrm>
            <a:off x="3531250" y="98125"/>
            <a:ext cx="4947226" cy="4947226"/>
          </a:xfrm>
          <a:prstGeom prst="rect">
            <a:avLst/>
          </a:prstGeom>
          <a:noFill/>
          <a:ln>
            <a:noFill/>
          </a:ln>
        </p:spPr>
      </p:pic>
      <p:sp>
        <p:nvSpPr>
          <p:cNvPr id="411" name="Google Shape;411;p1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1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18" name="Google Shape;418;p19"/>
          <p:cNvSpPr txBox="1"/>
          <p:nvPr>
            <p:ph type="title"/>
          </p:nvPr>
        </p:nvSpPr>
        <p:spPr>
          <a:xfrm>
            <a:off x="719525" y="695100"/>
            <a:ext cx="5547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Problem statement </a:t>
            </a:r>
            <a:endParaRPr sz="3000">
              <a:solidFill>
                <a:srgbClr val="000000"/>
              </a:solidFill>
              <a:latin typeface="Helvetica Neue"/>
              <a:ea typeface="Helvetica Neue"/>
              <a:cs typeface="Helvetica Neue"/>
              <a:sym typeface="Helvetica Neue"/>
            </a:endParaRPr>
          </a:p>
        </p:txBody>
      </p:sp>
      <p:sp>
        <p:nvSpPr>
          <p:cNvPr id="419" name="Google Shape;419;p19"/>
          <p:cNvSpPr txBox="1"/>
          <p:nvPr>
            <p:ph idx="1" type="body"/>
          </p:nvPr>
        </p:nvSpPr>
        <p:spPr>
          <a:xfrm>
            <a:off x="719525" y="1528125"/>
            <a:ext cx="6217500" cy="24333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Clr>
                <a:srgbClr val="000000"/>
              </a:buClr>
              <a:buSzPts val="1600"/>
              <a:buFont typeface="Helvetica Neue"/>
              <a:buAutoNum type="arabicPeriod"/>
            </a:pPr>
            <a:r>
              <a:rPr lang="en">
                <a:solidFill>
                  <a:srgbClr val="000000"/>
                </a:solidFill>
                <a:latin typeface="Helvetica Neue"/>
                <a:ea typeface="Helvetica Neue"/>
                <a:cs typeface="Helvetica Neue"/>
                <a:sym typeface="Helvetica Neue"/>
              </a:rPr>
              <a:t>Complete the problem statement for your business. </a:t>
            </a:r>
            <a:br>
              <a:rPr lang="en">
                <a:solidFill>
                  <a:srgbClr val="000000"/>
                </a:solidFill>
                <a:latin typeface="Helvetica Neue"/>
                <a:ea typeface="Helvetica Neue"/>
                <a:cs typeface="Helvetica Neue"/>
                <a:sym typeface="Helvetica Neue"/>
              </a:rPr>
            </a:br>
            <a:r>
              <a:rPr lang="en">
                <a:solidFill>
                  <a:srgbClr val="000000"/>
                </a:solidFill>
                <a:latin typeface="Helvetica Neue"/>
                <a:ea typeface="Helvetica Neue"/>
                <a:cs typeface="Helvetica Neue"/>
                <a:sym typeface="Helvetica Neue"/>
              </a:rPr>
              <a:t>(10 minutes) </a:t>
            </a:r>
            <a:endParaRPr>
              <a:solidFill>
                <a:srgbClr val="000000"/>
              </a:solidFill>
              <a:latin typeface="Helvetica Neue"/>
              <a:ea typeface="Helvetica Neue"/>
              <a:cs typeface="Helvetica Neue"/>
              <a:sym typeface="Helvetica Neue"/>
            </a:endParaRPr>
          </a:p>
          <a:p>
            <a:pPr indent="-330200" lvl="0" marL="457200" marR="0" rtl="0" algn="l">
              <a:lnSpc>
                <a:spcPct val="150000"/>
              </a:lnSpc>
              <a:spcBef>
                <a:spcPts val="0"/>
              </a:spcBef>
              <a:spcAft>
                <a:spcPts val="0"/>
              </a:spcAft>
              <a:buClr>
                <a:srgbClr val="000000"/>
              </a:buClr>
              <a:buSzPts val="1600"/>
              <a:buFont typeface="Helvetica Neue"/>
              <a:buAutoNum type="arabicPeriod"/>
            </a:pPr>
            <a:r>
              <a:rPr lang="en">
                <a:solidFill>
                  <a:srgbClr val="000000"/>
                </a:solidFill>
                <a:latin typeface="Helvetica Neue"/>
                <a:ea typeface="Helvetica Neue"/>
                <a:cs typeface="Helvetica Neue"/>
                <a:sym typeface="Helvetica Neue"/>
              </a:rPr>
              <a:t>Share your problem statement with a partner and hear theirs. (10 minutes)</a:t>
            </a:r>
            <a:endParaRPr>
              <a:solidFill>
                <a:srgbClr val="000000"/>
              </a:solidFill>
              <a:latin typeface="Helvetica Neue"/>
              <a:ea typeface="Helvetica Neue"/>
              <a:cs typeface="Helvetica Neue"/>
              <a:sym typeface="Helvetica Neue"/>
            </a:endParaRPr>
          </a:p>
          <a:p>
            <a:pPr indent="0" lvl="0" marL="0" marR="0" rtl="0" algn="l">
              <a:lnSpc>
                <a:spcPct val="150000"/>
              </a:lnSpc>
              <a:spcBef>
                <a:spcPts val="1600"/>
              </a:spcBef>
              <a:spcAft>
                <a:spcPts val="1600"/>
              </a:spcAft>
              <a:buSzPts val="1600"/>
              <a:buNone/>
            </a:pPr>
            <a:r>
              <a:rPr lang="en">
                <a:solidFill>
                  <a:srgbClr val="CD1E18"/>
                </a:solidFill>
                <a:latin typeface="Helvetica Neue"/>
                <a:ea typeface="Helvetica Neue"/>
                <a:cs typeface="Helvetica Neue"/>
                <a:sym typeface="Helvetica Neue"/>
              </a:rPr>
              <a:t>Do not write about your solution, just your </a:t>
            </a:r>
            <a:r>
              <a:rPr b="1" lang="en">
                <a:solidFill>
                  <a:srgbClr val="CD1E18"/>
                </a:solidFill>
                <a:latin typeface="Helvetica Neue"/>
                <a:ea typeface="Helvetica Neue"/>
                <a:cs typeface="Helvetica Neue"/>
                <a:sym typeface="Helvetica Neue"/>
              </a:rPr>
              <a:t>problem</a:t>
            </a:r>
            <a:r>
              <a:rPr lang="en">
                <a:solidFill>
                  <a:srgbClr val="CD1E18"/>
                </a:solidFill>
                <a:latin typeface="Helvetica Neue"/>
                <a:ea typeface="Helvetica Neue"/>
                <a:cs typeface="Helvetica Neue"/>
                <a:sym typeface="Helvetica Neue"/>
              </a:rPr>
              <a:t>!</a:t>
            </a:r>
            <a:endParaRPr>
              <a:solidFill>
                <a:srgbClr val="CD1E18"/>
              </a:solidFill>
              <a:latin typeface="Helvetica Neue"/>
              <a:ea typeface="Helvetica Neue"/>
              <a:cs typeface="Helvetica Neue"/>
              <a:sym typeface="Helvetica Neue"/>
            </a:endParaRPr>
          </a:p>
        </p:txBody>
      </p:sp>
      <p:pic>
        <p:nvPicPr>
          <p:cNvPr id="420" name="Google Shape;420;p19"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421" name="Google Shape;421;p1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1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28" name="Google Shape;428;p20"/>
          <p:cNvSpPr txBox="1"/>
          <p:nvPr>
            <p:ph type="title"/>
          </p:nvPr>
        </p:nvSpPr>
        <p:spPr>
          <a:xfrm>
            <a:off x="719525" y="618900"/>
            <a:ext cx="5547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latin typeface="Helvetica Neue"/>
                <a:ea typeface="Helvetica Neue"/>
                <a:cs typeface="Helvetica Neue"/>
                <a:sym typeface="Helvetica Neue"/>
              </a:rPr>
              <a:t>Solution statement </a:t>
            </a:r>
            <a:endParaRPr sz="3000">
              <a:solidFill>
                <a:srgbClr val="000000"/>
              </a:solidFill>
              <a:latin typeface="Helvetica Neue"/>
              <a:ea typeface="Helvetica Neue"/>
              <a:cs typeface="Helvetica Neue"/>
              <a:sym typeface="Helvetica Neue"/>
            </a:endParaRPr>
          </a:p>
        </p:txBody>
      </p:sp>
      <p:sp>
        <p:nvSpPr>
          <p:cNvPr id="429" name="Google Shape;429;p20"/>
          <p:cNvSpPr txBox="1"/>
          <p:nvPr>
            <p:ph idx="1" type="body"/>
          </p:nvPr>
        </p:nvSpPr>
        <p:spPr>
          <a:xfrm>
            <a:off x="719525" y="1299525"/>
            <a:ext cx="6217500" cy="24333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50000"/>
              </a:lnSpc>
              <a:spcBef>
                <a:spcPts val="0"/>
              </a:spcBef>
              <a:spcAft>
                <a:spcPts val="0"/>
              </a:spcAft>
              <a:buClr>
                <a:srgbClr val="000000"/>
              </a:buClr>
              <a:buSzPts val="1600"/>
              <a:buFont typeface="Helvetica Neue"/>
              <a:buAutoNum type="arabicPeriod"/>
            </a:pPr>
            <a:r>
              <a:rPr lang="en">
                <a:solidFill>
                  <a:srgbClr val="000000"/>
                </a:solidFill>
                <a:latin typeface="Helvetica Neue"/>
                <a:ea typeface="Helvetica Neue"/>
                <a:cs typeface="Helvetica Neue"/>
                <a:sym typeface="Helvetica Neue"/>
              </a:rPr>
              <a:t>Answer the questions on the worksheet, and then complete a solution statement for your business. (10 minutes) </a:t>
            </a:r>
            <a:endParaRPr>
              <a:solidFill>
                <a:srgbClr val="000000"/>
              </a:solidFill>
              <a:latin typeface="Helvetica Neue"/>
              <a:ea typeface="Helvetica Neue"/>
              <a:cs typeface="Helvetica Neue"/>
              <a:sym typeface="Helvetica Neue"/>
            </a:endParaRPr>
          </a:p>
          <a:p>
            <a:pPr indent="-330200" lvl="0" marL="457200" marR="0" rtl="0" algn="l">
              <a:lnSpc>
                <a:spcPct val="150000"/>
              </a:lnSpc>
              <a:spcBef>
                <a:spcPts val="0"/>
              </a:spcBef>
              <a:spcAft>
                <a:spcPts val="0"/>
              </a:spcAft>
              <a:buClr>
                <a:srgbClr val="000000"/>
              </a:buClr>
              <a:buSzPts val="1600"/>
              <a:buFont typeface="Helvetica Neue"/>
              <a:buAutoNum type="arabicPeriod"/>
            </a:pPr>
            <a:r>
              <a:rPr lang="en">
                <a:solidFill>
                  <a:srgbClr val="000000"/>
                </a:solidFill>
                <a:latin typeface="Helvetica Neue"/>
                <a:ea typeface="Helvetica Neue"/>
                <a:cs typeface="Helvetica Neue"/>
                <a:sym typeface="Helvetica Neue"/>
              </a:rPr>
              <a:t>Discuss your solution statement with a partner, and listen to theirs. (10 minutes)</a:t>
            </a:r>
            <a:endParaRPr>
              <a:solidFill>
                <a:srgbClr val="000000"/>
              </a:solidFill>
              <a:latin typeface="Helvetica Neue"/>
              <a:ea typeface="Helvetica Neue"/>
              <a:cs typeface="Helvetica Neue"/>
              <a:sym typeface="Helvetica Neue"/>
            </a:endParaRPr>
          </a:p>
          <a:p>
            <a:pPr indent="0" lvl="0" marL="0" marR="0" rtl="0" algn="l">
              <a:lnSpc>
                <a:spcPct val="150000"/>
              </a:lnSpc>
              <a:spcBef>
                <a:spcPts val="1600"/>
              </a:spcBef>
              <a:spcAft>
                <a:spcPts val="0"/>
              </a:spcAft>
              <a:buSzPts val="1600"/>
              <a:buNone/>
            </a:pPr>
            <a:r>
              <a:rPr lang="en">
                <a:solidFill>
                  <a:srgbClr val="CD1E18"/>
                </a:solidFill>
                <a:latin typeface="Helvetica Neue"/>
                <a:ea typeface="Helvetica Neue"/>
                <a:cs typeface="Helvetica Neue"/>
                <a:sym typeface="Helvetica Neue"/>
              </a:rPr>
              <a:t>Do not write about your product or service.</a:t>
            </a:r>
            <a:endParaRPr>
              <a:solidFill>
                <a:srgbClr val="CD1E18"/>
              </a:solidFill>
              <a:latin typeface="Helvetica Neue"/>
              <a:ea typeface="Helvetica Neue"/>
              <a:cs typeface="Helvetica Neue"/>
              <a:sym typeface="Helvetica Neue"/>
            </a:endParaRPr>
          </a:p>
          <a:p>
            <a:pPr indent="0" lvl="0" marL="0" marR="0" rtl="0" algn="l">
              <a:lnSpc>
                <a:spcPct val="150000"/>
              </a:lnSpc>
              <a:spcBef>
                <a:spcPts val="1600"/>
              </a:spcBef>
              <a:spcAft>
                <a:spcPts val="0"/>
              </a:spcAft>
              <a:buSzPts val="1600"/>
              <a:buNone/>
            </a:pPr>
            <a:r>
              <a:rPr lang="en">
                <a:solidFill>
                  <a:srgbClr val="CD1E18"/>
                </a:solidFill>
                <a:latin typeface="Helvetica Neue"/>
                <a:ea typeface="Helvetica Neue"/>
                <a:cs typeface="Helvetica Neue"/>
                <a:sym typeface="Helvetica Neue"/>
              </a:rPr>
              <a:t>Write about the </a:t>
            </a:r>
            <a:r>
              <a:rPr b="1" lang="en">
                <a:solidFill>
                  <a:srgbClr val="CD1E18"/>
                </a:solidFill>
                <a:latin typeface="Helvetica Neue"/>
                <a:ea typeface="Helvetica Neue"/>
                <a:cs typeface="Helvetica Neue"/>
                <a:sym typeface="Helvetica Neue"/>
              </a:rPr>
              <a:t>benefits</a:t>
            </a:r>
            <a:r>
              <a:rPr lang="en">
                <a:solidFill>
                  <a:srgbClr val="CD1E18"/>
                </a:solidFill>
                <a:latin typeface="Helvetica Neue"/>
                <a:ea typeface="Helvetica Neue"/>
                <a:cs typeface="Helvetica Neue"/>
                <a:sym typeface="Helvetica Neue"/>
              </a:rPr>
              <a:t> that your business provides for your customers – how it helps them with their problem!</a:t>
            </a:r>
            <a:endParaRPr>
              <a:solidFill>
                <a:srgbClr val="CD1E18"/>
              </a:solidFill>
              <a:latin typeface="Helvetica Neue"/>
              <a:ea typeface="Helvetica Neue"/>
              <a:cs typeface="Helvetica Neue"/>
              <a:sym typeface="Helvetica Neue"/>
            </a:endParaRPr>
          </a:p>
          <a:p>
            <a:pPr indent="0" lvl="0" marL="0" marR="0" rtl="0" algn="l">
              <a:lnSpc>
                <a:spcPct val="150000"/>
              </a:lnSpc>
              <a:spcBef>
                <a:spcPts val="1600"/>
              </a:spcBef>
              <a:spcAft>
                <a:spcPts val="1600"/>
              </a:spcAft>
              <a:buSzPts val="1600"/>
              <a:buNone/>
            </a:pPr>
            <a:r>
              <a:t/>
            </a:r>
            <a:endParaRPr>
              <a:solidFill>
                <a:srgbClr val="000000"/>
              </a:solidFill>
              <a:latin typeface="Helvetica Neue"/>
              <a:ea typeface="Helvetica Neue"/>
              <a:cs typeface="Helvetica Neue"/>
              <a:sym typeface="Helvetica Neue"/>
            </a:endParaRPr>
          </a:p>
        </p:txBody>
      </p:sp>
      <p:pic>
        <p:nvPicPr>
          <p:cNvPr id="430" name="Google Shape;430;p20"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431" name="Google Shape;431;p2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 name="Google Shape;432;p2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21"/>
          <p:cNvPicPr preferRelativeResize="0"/>
          <p:nvPr/>
        </p:nvPicPr>
        <p:blipFill rotWithShape="1">
          <a:blip r:embed="rId3">
            <a:alphaModFix/>
          </a:blip>
          <a:srcRect b="3234" l="0" r="1312" t="7141"/>
          <a:stretch/>
        </p:blipFill>
        <p:spPr>
          <a:xfrm>
            <a:off x="1194875" y="222675"/>
            <a:ext cx="7216226" cy="4609751"/>
          </a:xfrm>
          <a:prstGeom prst="rect">
            <a:avLst/>
          </a:prstGeom>
          <a:noFill/>
          <a:ln>
            <a:noFill/>
          </a:ln>
        </p:spPr>
      </p:pic>
      <p:sp>
        <p:nvSpPr>
          <p:cNvPr id="438" name="Google Shape;438;p21"/>
          <p:cNvSpPr txBox="1"/>
          <p:nvPr/>
        </p:nvSpPr>
        <p:spPr>
          <a:xfrm>
            <a:off x="1304050" y="825150"/>
            <a:ext cx="1328700" cy="2451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Many SA households and organisations use or rely on burning coal, wood, </a:t>
            </a:r>
            <a:r>
              <a:rPr lang="en" sz="800">
                <a:latin typeface="Helvetica Neue"/>
                <a:ea typeface="Helvetica Neue"/>
                <a:cs typeface="Helvetica Neue"/>
                <a:sym typeface="Helvetica Neue"/>
              </a:rPr>
              <a:t>paraffin</a:t>
            </a:r>
            <a:r>
              <a:rPr lang="en" sz="800">
                <a:latin typeface="Helvetica Neue"/>
                <a:ea typeface="Helvetica Neue"/>
                <a:cs typeface="Helvetica Neue"/>
                <a:sym typeface="Helvetica Neue"/>
              </a:rPr>
              <a:t>, or gas to cook.</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These are unhealthy, unsustainable, and set to become less affordable.</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The existing alternative are typically pricy, such as eco-friendly briquettes at high-end grocery stores.</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Meanwhile, maize crops create a lot of unused waste which can be turned into briquettes.</a:t>
            </a:r>
            <a:endParaRPr sz="800">
              <a:latin typeface="Helvetica Neue"/>
              <a:ea typeface="Helvetica Neue"/>
              <a:cs typeface="Helvetica Neue"/>
              <a:sym typeface="Helvetica Neue"/>
            </a:endParaRPr>
          </a:p>
          <a:p>
            <a:pPr indent="0" lvl="0" marL="457200" marR="40586" rtl="0" algn="l">
              <a:lnSpc>
                <a:spcPct val="100000"/>
              </a:lnSpc>
              <a:spcBef>
                <a:spcPts val="0"/>
              </a:spcBef>
              <a:spcAft>
                <a:spcPts val="0"/>
              </a:spcAft>
              <a:buNone/>
            </a:pPr>
            <a:r>
              <a:t/>
            </a:r>
            <a:endParaRPr sz="800">
              <a:latin typeface="Helvetica Neue"/>
              <a:ea typeface="Helvetica Neue"/>
              <a:cs typeface="Helvetica Neue"/>
              <a:sym typeface="Helvetica Neue"/>
            </a:endParaRPr>
          </a:p>
          <a:p>
            <a:pPr indent="0" lvl="0" marL="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
        <p:nvSpPr>
          <p:cNvPr id="439" name="Google Shape;439;p21"/>
          <p:cNvSpPr txBox="1"/>
          <p:nvPr/>
        </p:nvSpPr>
        <p:spPr>
          <a:xfrm>
            <a:off x="2828475" y="811875"/>
            <a:ext cx="1137900" cy="11598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Amaizing Briquettes sources maize waste from 15 local farmers, processes it into briquettes, and then sells it to retailers and a local school feeding scheme.</a:t>
            </a:r>
            <a:endParaRPr sz="800">
              <a:latin typeface="Helvetica Neue"/>
              <a:ea typeface="Helvetica Neue"/>
              <a:cs typeface="Helvetica Neue"/>
              <a:sym typeface="Helvetica Neue"/>
            </a:endParaRPr>
          </a:p>
          <a:p>
            <a:pPr indent="0" lvl="0" marL="457200" marR="40585" rtl="0" algn="l">
              <a:lnSpc>
                <a:spcPct val="100000"/>
              </a:lnSpc>
              <a:spcBef>
                <a:spcPts val="0"/>
              </a:spcBef>
              <a:spcAft>
                <a:spcPts val="0"/>
              </a:spcAft>
              <a:buNone/>
            </a:pPr>
            <a:r>
              <a:t/>
            </a:r>
            <a:endParaRPr sz="800">
              <a:latin typeface="Helvetica Neue"/>
              <a:ea typeface="Helvetica Neue"/>
              <a:cs typeface="Helvetica Neue"/>
              <a:sym typeface="Helvetica Neue"/>
            </a:endParaRPr>
          </a:p>
          <a:p>
            <a:pPr indent="0" lvl="0" marL="0" marR="40586" rtl="0" algn="l">
              <a:lnSpc>
                <a:spcPct val="100000"/>
              </a:lnSpc>
              <a:spcBef>
                <a:spcPts val="1600"/>
              </a:spcBef>
              <a:spcAft>
                <a:spcPts val="1600"/>
              </a:spcAft>
              <a:buClr>
                <a:srgbClr val="000000"/>
              </a:buClr>
              <a:buSzPts val="800"/>
              <a:buFont typeface="Arial"/>
              <a:buNone/>
            </a:pPr>
            <a:r>
              <a:t/>
            </a:r>
            <a:endParaRPr b="0" i="0" sz="800" u="none" cap="none" strike="noStrike">
              <a:solidFill>
                <a:srgbClr val="000000"/>
              </a:solidFill>
              <a:latin typeface="Helvetica Neue"/>
              <a:ea typeface="Helvetica Neue"/>
              <a:cs typeface="Helvetica Neue"/>
              <a:sym typeface="Helvetica Neue"/>
            </a:endParaRPr>
          </a:p>
        </p:txBody>
      </p:sp>
      <p:sp>
        <p:nvSpPr>
          <p:cNvPr id="440" name="Google Shape;440;p21"/>
          <p:cNvSpPr txBox="1"/>
          <p:nvPr/>
        </p:nvSpPr>
        <p:spPr>
          <a:xfrm rot="-5400000">
            <a:off x="-1627625" y="2260175"/>
            <a:ext cx="4663500" cy="5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3600"/>
              <a:buFont typeface="Arial"/>
              <a:buNone/>
            </a:pPr>
            <a:r>
              <a:rPr lang="en" sz="3600">
                <a:solidFill>
                  <a:srgbClr val="F8CA2A"/>
                </a:solidFill>
              </a:rPr>
              <a:t>Amaizing Briquettes</a:t>
            </a:r>
            <a:endParaRPr sz="3600">
              <a:solidFill>
                <a:srgbClr val="F8CA2A"/>
              </a:solidFill>
            </a:endParaRPr>
          </a:p>
          <a:p>
            <a:pPr indent="0" lvl="0" marL="0" marR="0" rtl="0" algn="l">
              <a:lnSpc>
                <a:spcPct val="100000"/>
              </a:lnSpc>
              <a:spcBef>
                <a:spcPts val="0"/>
              </a:spcBef>
              <a:spcAft>
                <a:spcPts val="0"/>
              </a:spcAft>
              <a:buClr>
                <a:srgbClr val="000000"/>
              </a:buClr>
              <a:buSzPts val="3600"/>
              <a:buFont typeface="Arial"/>
              <a:buNone/>
            </a:pPr>
            <a:r>
              <a:t/>
            </a:r>
            <a:endParaRPr sz="3600">
              <a:solidFill>
                <a:srgbClr val="CD1E18"/>
              </a:solidFill>
            </a:endParaRPr>
          </a:p>
        </p:txBody>
      </p:sp>
      <p:sp>
        <p:nvSpPr>
          <p:cNvPr id="441" name="Google Shape;441;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47" name="Google Shape;447;p22"/>
          <p:cNvPicPr preferRelativeResize="0"/>
          <p:nvPr/>
        </p:nvPicPr>
        <p:blipFill rotWithShape="1">
          <a:blip r:embed="rId3">
            <a:alphaModFix/>
          </a:blip>
          <a:srcRect b="3134" l="0" r="1312" t="7042"/>
          <a:stretch/>
        </p:blipFill>
        <p:spPr>
          <a:xfrm>
            <a:off x="903125" y="212300"/>
            <a:ext cx="7216226" cy="4620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AA1"/>
        </a:solidFill>
      </p:bgPr>
    </p:bg>
    <p:spTree>
      <p:nvGrpSpPr>
        <p:cNvPr id="451" name="Shape 451"/>
        <p:cNvGrpSpPr/>
        <p:nvPr/>
      </p:nvGrpSpPr>
      <p:grpSpPr>
        <a:xfrm>
          <a:off x="0" y="0"/>
          <a:ext cx="0" cy="0"/>
          <a:chOff x="0" y="0"/>
          <a:chExt cx="0" cy="0"/>
        </a:xfrm>
      </p:grpSpPr>
      <p:cxnSp>
        <p:nvCxnSpPr>
          <p:cNvPr id="452" name="Google Shape;452;p23"/>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453" name="Google Shape;453;p23"/>
          <p:cNvSpPr/>
          <p:nvPr/>
        </p:nvSpPr>
        <p:spPr>
          <a:xfrm rot="-2443874">
            <a:off x="8033533" y="422321"/>
            <a:ext cx="416085" cy="715157"/>
          </a:xfrm>
          <a:prstGeom prst="moon">
            <a:avLst>
              <a:gd fmla="val 37671"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3"/>
          <p:cNvSpPr/>
          <p:nvPr/>
        </p:nvSpPr>
        <p:spPr>
          <a:xfrm rot="1794330">
            <a:off x="4872427" y="778126"/>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5" name="Google Shape;455;p23"/>
          <p:cNvGrpSpPr/>
          <p:nvPr/>
        </p:nvGrpSpPr>
        <p:grpSpPr>
          <a:xfrm>
            <a:off x="2274337" y="3286521"/>
            <a:ext cx="477176" cy="481348"/>
            <a:chOff x="576250" y="4319400"/>
            <a:chExt cx="442075" cy="442050"/>
          </a:xfrm>
        </p:grpSpPr>
        <p:sp>
          <p:nvSpPr>
            <p:cNvPr id="456" name="Google Shape;456;p23"/>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3"/>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3"/>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23"/>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0" name="Google Shape;460;p23"/>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1" name="Google Shape;461;p23"/>
          <p:cNvGrpSpPr/>
          <p:nvPr/>
        </p:nvGrpSpPr>
        <p:grpSpPr>
          <a:xfrm>
            <a:off x="473436" y="4370920"/>
            <a:ext cx="393060" cy="393060"/>
            <a:chOff x="5941025" y="3634400"/>
            <a:chExt cx="467650" cy="467650"/>
          </a:xfrm>
        </p:grpSpPr>
        <p:sp>
          <p:nvSpPr>
            <p:cNvPr id="462" name="Google Shape;462;p2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3"/>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68" name="Google Shape;468;p23"/>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469" name="Google Shape;469;p23"/>
          <p:cNvSpPr/>
          <p:nvPr/>
        </p:nvSpPr>
        <p:spPr>
          <a:xfrm>
            <a:off x="1487400" y="4165825"/>
            <a:ext cx="393000" cy="393000"/>
          </a:xfrm>
          <a:prstGeom prst="ellips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470" name="Google Shape;470;p23"/>
          <p:cNvSpPr/>
          <p:nvPr/>
        </p:nvSpPr>
        <p:spPr>
          <a:xfrm rot="1794330">
            <a:off x="7292152" y="415101"/>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23"/>
          <p:cNvSpPr/>
          <p:nvPr/>
        </p:nvSpPr>
        <p:spPr>
          <a:xfrm rot="1794330">
            <a:off x="5764677" y="4156901"/>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3"/>
          <p:cNvSpPr/>
          <p:nvPr/>
        </p:nvSpPr>
        <p:spPr>
          <a:xfrm rot="1794330">
            <a:off x="905477" y="629176"/>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3"/>
          <p:cNvSpPr/>
          <p:nvPr/>
        </p:nvSpPr>
        <p:spPr>
          <a:xfrm rot="1794330">
            <a:off x="8450752" y="2755851"/>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3"/>
          <p:cNvSpPr/>
          <p:nvPr/>
        </p:nvSpPr>
        <p:spPr>
          <a:xfrm rot="1794330">
            <a:off x="557139" y="3168026"/>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3"/>
          <p:cNvSpPr/>
          <p:nvPr/>
        </p:nvSpPr>
        <p:spPr>
          <a:xfrm rot="1794330">
            <a:off x="3395577" y="4715776"/>
            <a:ext cx="225645" cy="216900"/>
          </a:xfrm>
          <a:prstGeom prst="star5">
            <a:avLst>
              <a:gd fmla="val 19098" name="adj"/>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23"/>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3"/>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3"/>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3"/>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3"/>
          <p:cNvSpPr/>
          <p:nvPr/>
        </p:nvSpPr>
        <p:spPr>
          <a:xfrm>
            <a:off x="2453750" y="3833300"/>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481" name="Google Shape;481;p23"/>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3"/>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3"/>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3"/>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3"/>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23"/>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23"/>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3"/>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4"/>
          <p:cNvSpPr txBox="1"/>
          <p:nvPr>
            <p:ph type="ctrTitle"/>
          </p:nvPr>
        </p:nvSpPr>
        <p:spPr>
          <a:xfrm>
            <a:off x="248050" y="1812250"/>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MODULE 1:</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SzPts val="3600"/>
              <a:buNone/>
            </a:pPr>
            <a:r>
              <a:rPr lang="en" sz="3000">
                <a:solidFill>
                  <a:srgbClr val="CD1E18"/>
                </a:solidFill>
                <a:latin typeface="Helvetica Neue"/>
                <a:ea typeface="Helvetica Neue"/>
                <a:cs typeface="Helvetica Neue"/>
                <a:sym typeface="Helvetica Neue"/>
              </a:rPr>
              <a:t>Is there a need</a:t>
            </a:r>
            <a:r>
              <a:rPr lang="en" sz="3000">
                <a:solidFill>
                  <a:srgbClr val="000000"/>
                </a:solidFill>
                <a:latin typeface="Helvetica Neue"/>
                <a:ea typeface="Helvetica Neue"/>
                <a:cs typeface="Helvetica Neue"/>
                <a:sym typeface="Helvetica Neue"/>
              </a:rPr>
              <a:t> for my product or service?</a:t>
            </a:r>
            <a:endParaRPr b="1" sz="3000">
              <a:solidFill>
                <a:srgbClr val="000000"/>
              </a:solidFill>
              <a:latin typeface="Helvetica Neue"/>
              <a:ea typeface="Helvetica Neue"/>
              <a:cs typeface="Helvetica Neue"/>
              <a:sym typeface="Helvetica Neue"/>
            </a:endParaRPr>
          </a:p>
        </p:txBody>
      </p:sp>
      <p:sp>
        <p:nvSpPr>
          <p:cNvPr id="495" name="Google Shape;495;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496" name="Google Shape;496;p24" title="LL Green logo - white.png"/>
          <p:cNvPicPr preferRelativeResize="0"/>
          <p:nvPr/>
        </p:nvPicPr>
        <p:blipFill>
          <a:blip r:embed="rId3">
            <a:alphaModFix/>
          </a:blip>
          <a:stretch>
            <a:fillRect/>
          </a:stretch>
        </p:blipFill>
        <p:spPr>
          <a:xfrm>
            <a:off x="4543625" y="227100"/>
            <a:ext cx="4561850" cy="4561850"/>
          </a:xfrm>
          <a:prstGeom prst="rect">
            <a:avLst/>
          </a:prstGeom>
          <a:noFill/>
          <a:ln>
            <a:noFill/>
          </a:ln>
        </p:spPr>
      </p:pic>
      <p:sp>
        <p:nvSpPr>
          <p:cNvPr id="497" name="Google Shape;497;p2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8" name="Google Shape;498;p2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6a7c75de31_0_0"/>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32" name="Google Shape;232;g36a7c75de31_0_0"/>
          <p:cNvSpPr txBox="1"/>
          <p:nvPr/>
        </p:nvSpPr>
        <p:spPr>
          <a:xfrm>
            <a:off x="540500" y="6615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262626"/>
                </a:solidFill>
                <a:latin typeface="Helvetica Neue"/>
                <a:ea typeface="Helvetica Neue"/>
                <a:cs typeface="Helvetica Neue"/>
                <a:sym typeface="Helvetica Neue"/>
              </a:rPr>
              <a:t>What is Launch League</a:t>
            </a:r>
            <a:r>
              <a:rPr b="1" i="0" lang="en" sz="3000" u="none" cap="none" strike="noStrike">
                <a:solidFill>
                  <a:srgbClr val="007E45"/>
                </a:solidFill>
                <a:latin typeface="Helvetica Neue"/>
                <a:ea typeface="Helvetica Neue"/>
                <a:cs typeface="Helvetica Neue"/>
                <a:sym typeface="Helvetica Neue"/>
              </a:rPr>
              <a:t> Green?</a:t>
            </a:r>
            <a:endParaRPr b="1" i="0" sz="3000" u="none" cap="none" strike="noStrike">
              <a:solidFill>
                <a:srgbClr val="007E45"/>
              </a:solidFill>
              <a:latin typeface="Helvetica Neue"/>
              <a:ea typeface="Helvetica Neue"/>
              <a:cs typeface="Helvetica Neue"/>
              <a:sym typeface="Helvetica Neue"/>
            </a:endParaRPr>
          </a:p>
        </p:txBody>
      </p:sp>
      <p:sp>
        <p:nvSpPr>
          <p:cNvPr id="233" name="Google Shape;233;g36a7c75de31_0_0"/>
          <p:cNvSpPr txBox="1"/>
          <p:nvPr/>
        </p:nvSpPr>
        <p:spPr>
          <a:xfrm>
            <a:off x="603425" y="13479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lang="en" sz="1200">
                <a:solidFill>
                  <a:srgbClr val="262626"/>
                </a:solidFill>
                <a:highlight>
                  <a:srgbClr val="FFFFFF"/>
                </a:highlight>
                <a:latin typeface="Helvetica Neue"/>
                <a:ea typeface="Helvetica Neue"/>
                <a:cs typeface="Helvetica Neue"/>
                <a:sym typeface="Helvetica Neue"/>
              </a:rPr>
              <a:t>Businesses that have environmental sustainability at the heart of their model can not only create significant impact in our communities by solving pressing challenges, but they also have significant potential for growth and job creation due to investment interest and allocation.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lang="en" sz="1200">
                <a:solidFill>
                  <a:srgbClr val="262626"/>
                </a:solidFill>
                <a:highlight>
                  <a:srgbClr val="FFFFFF"/>
                </a:highlight>
                <a:latin typeface="Helvetica Neue"/>
                <a:ea typeface="Helvetica Neue"/>
                <a:cs typeface="Helvetica Neue"/>
                <a:sym typeface="Helvetica Neue"/>
              </a:rPr>
              <a:t>Launch League Green is a programme Viridian </a:t>
            </a:r>
            <a:r>
              <a:rPr b="1" lang="en" sz="1200">
                <a:solidFill>
                  <a:srgbClr val="262626"/>
                </a:solidFill>
                <a:highlight>
                  <a:srgbClr val="FFFFFF"/>
                </a:highlight>
                <a:latin typeface="Helvetica Neue"/>
                <a:ea typeface="Helvetica Neue"/>
                <a:cs typeface="Helvetica Neue"/>
                <a:sym typeface="Helvetica Neue"/>
              </a:rPr>
              <a:t>ran </a:t>
            </a:r>
            <a:r>
              <a:rPr b="1" lang="en" sz="1200">
                <a:solidFill>
                  <a:srgbClr val="262626"/>
                </a:solidFill>
                <a:highlight>
                  <a:srgbClr val="FFFFFF"/>
                </a:highlight>
                <a:latin typeface="Helvetica Neue"/>
                <a:ea typeface="Helvetica Neue"/>
                <a:cs typeface="Helvetica Neue"/>
                <a:sym typeface="Helvetica Neue"/>
              </a:rPr>
              <a:t>in mid-2025 for entrepreneur support teams to increase their knowledge and networks to run specialised programmes for green entrepreneurs in their communities. </a:t>
            </a:r>
            <a:r>
              <a:rPr b="1" lang="en" sz="1200">
                <a:solidFill>
                  <a:schemeClr val="accent4"/>
                </a:solidFill>
                <a:highlight>
                  <a:srgbClr val="FFFFFF"/>
                </a:highlight>
                <a:latin typeface="Helvetica Neue"/>
                <a:ea typeface="Helvetica Neue"/>
                <a:cs typeface="Helvetica Neue"/>
                <a:sym typeface="Helvetica Neue"/>
              </a:rPr>
              <a:t>This version of the Launch League idea-stage programme uses an example of a green business to inspire entrepreneurs in the green </a:t>
            </a:r>
            <a:r>
              <a:rPr b="1" lang="en" sz="1200">
                <a:solidFill>
                  <a:schemeClr val="accent4"/>
                </a:solidFill>
                <a:highlight>
                  <a:srgbClr val="FFFFFF"/>
                </a:highlight>
                <a:latin typeface="Helvetica Neue"/>
                <a:ea typeface="Helvetica Neue"/>
                <a:cs typeface="Helvetica Neue"/>
                <a:sym typeface="Helvetica Neue"/>
              </a:rPr>
              <a:t>economy</a:t>
            </a:r>
            <a:r>
              <a:rPr b="1" lang="en" sz="1200">
                <a:solidFill>
                  <a:schemeClr val="accent4"/>
                </a:solidFill>
                <a:highlight>
                  <a:srgbClr val="FFFFFF"/>
                </a:highlight>
                <a:latin typeface="Helvetica Neue"/>
                <a:ea typeface="Helvetica Neue"/>
                <a:cs typeface="Helvetica Neue"/>
                <a:sym typeface="Helvetica Neue"/>
              </a:rPr>
              <a:t>!</a:t>
            </a:r>
            <a:endParaRPr b="1" sz="1200">
              <a:solidFill>
                <a:schemeClr val="accent4"/>
              </a:solidFill>
              <a:highlight>
                <a:srgbClr val="FFFFFF"/>
              </a:highlight>
              <a:latin typeface="Helvetica Neue"/>
              <a:ea typeface="Helvetica Neue"/>
              <a:cs typeface="Helvetica Neue"/>
              <a:sym typeface="Helvetica Neue"/>
            </a:endParaRPr>
          </a:p>
        </p:txBody>
      </p:sp>
      <p:pic>
        <p:nvPicPr>
          <p:cNvPr id="234" name="Google Shape;234;g36a7c75de31_0_0" title="Untitled design (12).png"/>
          <p:cNvPicPr preferRelativeResize="0"/>
          <p:nvPr/>
        </p:nvPicPr>
        <p:blipFill>
          <a:blip r:embed="rId3">
            <a:alphaModFix/>
          </a:blip>
          <a:stretch>
            <a:fillRect/>
          </a:stretch>
        </p:blipFill>
        <p:spPr>
          <a:xfrm flipH="1">
            <a:off x="5029975" y="1329175"/>
            <a:ext cx="2648201" cy="3310251"/>
          </a:xfrm>
          <a:prstGeom prst="rect">
            <a:avLst/>
          </a:prstGeom>
          <a:noFill/>
          <a:ln>
            <a:noFill/>
          </a:ln>
        </p:spPr>
      </p:pic>
      <p:sp>
        <p:nvSpPr>
          <p:cNvPr id="235" name="Google Shape;235;g36a7c75de31_0_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g36a7c75de31_0_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2881472444_0_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descr="In this second video, we introduce the business offering section of The Launch League Canvas. &#10;&#10;To download and use the canvas, visit www.launchleague.co.za.&#10;&#10;The Launch League is a programme of the UK-SA Tech Hub." id="242" name="Google Shape;242;g12881472444_0_0" title="The Business Offering - The Launch League Canvas Video 2">
            <a:hlinkClick r:id="rId3"/>
          </p:cNvPr>
          <p:cNvPicPr preferRelativeResize="0"/>
          <p:nvPr/>
        </p:nvPicPr>
        <p:blipFill rotWithShape="1">
          <a:blip r:embed="rId4">
            <a:alphaModFix/>
          </a:blip>
          <a:srcRect b="0" l="0" r="0" t="0"/>
          <a:stretch/>
        </p:blipFill>
        <p:spPr>
          <a:xfrm>
            <a:off x="0" y="13938"/>
            <a:ext cx="6820850" cy="5115629"/>
          </a:xfrm>
          <a:prstGeom prst="rect">
            <a:avLst/>
          </a:prstGeom>
          <a:noFill/>
          <a:ln>
            <a:noFill/>
          </a:ln>
        </p:spPr>
      </p:pic>
      <p:pic>
        <p:nvPicPr>
          <p:cNvPr id="243" name="Google Shape;243;g12881472444_0_0" title="LL Green logo - white.png"/>
          <p:cNvPicPr preferRelativeResize="0"/>
          <p:nvPr/>
        </p:nvPicPr>
        <p:blipFill>
          <a:blip r:embed="rId5">
            <a:alphaModFix/>
          </a:blip>
          <a:stretch>
            <a:fillRect/>
          </a:stretch>
        </p:blipFill>
        <p:spPr>
          <a:xfrm>
            <a:off x="6962400" y="-535775"/>
            <a:ext cx="2271075" cy="2271075"/>
          </a:xfrm>
          <a:prstGeom prst="rect">
            <a:avLst/>
          </a:prstGeom>
          <a:noFill/>
          <a:ln>
            <a:noFill/>
          </a:ln>
        </p:spPr>
      </p:pic>
      <p:sp>
        <p:nvSpPr>
          <p:cNvPr id="244" name="Google Shape;244;g12881472444_0_0"/>
          <p:cNvSpPr/>
          <p:nvPr/>
        </p:nvSpPr>
        <p:spPr>
          <a:xfrm>
            <a:off x="0" y="46532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g12881472444_0_0"/>
          <p:cNvSpPr txBox="1"/>
          <p:nvPr/>
        </p:nvSpPr>
        <p:spPr>
          <a:xfrm>
            <a:off x="99750" y="47846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51" name="Google Shape;251;p3"/>
          <p:cNvSpPr txBox="1"/>
          <p:nvPr>
            <p:ph idx="4294967295" type="ctrTitle"/>
          </p:nvPr>
        </p:nvSpPr>
        <p:spPr>
          <a:xfrm>
            <a:off x="293275" y="1592950"/>
            <a:ext cx="3355200" cy="20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7200" u="none" cap="none" strike="noStrike">
                <a:solidFill>
                  <a:srgbClr val="CD1E18"/>
                </a:solidFill>
                <a:latin typeface="Helvetica Neue"/>
                <a:ea typeface="Helvetica Neue"/>
                <a:cs typeface="Helvetica Neue"/>
                <a:sym typeface="Helvetica Neue"/>
              </a:rPr>
              <a:t>1.</a:t>
            </a:r>
            <a:endParaRPr b="0" i="0" sz="7200" u="none" cap="none" strike="noStrike">
              <a:solidFill>
                <a:srgbClr val="CD1E18"/>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800"/>
              <a:buFont typeface="Arial"/>
              <a:buNone/>
            </a:pPr>
            <a:r>
              <a:rPr b="0" i="0" lang="en" sz="3600" u="none" cap="none" strike="noStrike">
                <a:solidFill>
                  <a:srgbClr val="000000"/>
                </a:solidFill>
                <a:latin typeface="Helvetica Neue"/>
                <a:ea typeface="Helvetica Neue"/>
                <a:cs typeface="Helvetica Neue"/>
                <a:sym typeface="Helvetica Neue"/>
              </a:rPr>
              <a:t>Problem &amp; Opportunity</a:t>
            </a:r>
            <a:endParaRPr b="0" i="0" sz="3600" u="none" cap="none" strike="noStrike">
              <a:solidFill>
                <a:srgbClr val="000000"/>
              </a:solidFill>
              <a:latin typeface="Helvetica Neue"/>
              <a:ea typeface="Helvetica Neue"/>
              <a:cs typeface="Helvetica Neue"/>
              <a:sym typeface="Helvetica Neue"/>
            </a:endParaRPr>
          </a:p>
        </p:txBody>
      </p:sp>
      <p:pic>
        <p:nvPicPr>
          <p:cNvPr id="252" name="Google Shape;252;p3"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253" name="Google Shape;253;p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60" name="Google Shape;260;p4"/>
          <p:cNvPicPr preferRelativeResize="0"/>
          <p:nvPr/>
        </p:nvPicPr>
        <p:blipFill rotWithShape="1">
          <a:blip r:embed="rId3">
            <a:alphaModFix/>
          </a:blip>
          <a:srcRect b="0" l="0" r="0" t="0"/>
          <a:stretch/>
        </p:blipFill>
        <p:spPr>
          <a:xfrm>
            <a:off x="2019000" y="1873475"/>
            <a:ext cx="2504710" cy="1408900"/>
          </a:xfrm>
          <a:prstGeom prst="rect">
            <a:avLst/>
          </a:prstGeom>
          <a:noFill/>
          <a:ln>
            <a:noFill/>
          </a:ln>
        </p:spPr>
      </p:pic>
      <p:pic>
        <p:nvPicPr>
          <p:cNvPr id="261" name="Google Shape;261;p4"/>
          <p:cNvPicPr preferRelativeResize="0"/>
          <p:nvPr/>
        </p:nvPicPr>
        <p:blipFill rotWithShape="1">
          <a:blip r:embed="rId4">
            <a:alphaModFix/>
          </a:blip>
          <a:srcRect b="0" l="0" r="0" t="0"/>
          <a:stretch/>
        </p:blipFill>
        <p:spPr>
          <a:xfrm>
            <a:off x="2083925" y="791350"/>
            <a:ext cx="2297775" cy="1082125"/>
          </a:xfrm>
          <a:prstGeom prst="rect">
            <a:avLst/>
          </a:prstGeom>
          <a:noFill/>
          <a:ln>
            <a:noFill/>
          </a:ln>
        </p:spPr>
      </p:pic>
      <p:pic>
        <p:nvPicPr>
          <p:cNvPr id="262" name="Google Shape;262;p4"/>
          <p:cNvPicPr preferRelativeResize="0"/>
          <p:nvPr/>
        </p:nvPicPr>
        <p:blipFill rotWithShape="1">
          <a:blip r:embed="rId5">
            <a:alphaModFix/>
          </a:blip>
          <a:srcRect b="0" l="0" r="0" t="0"/>
          <a:stretch/>
        </p:blipFill>
        <p:spPr>
          <a:xfrm>
            <a:off x="1119875" y="3356575"/>
            <a:ext cx="4551775" cy="749025"/>
          </a:xfrm>
          <a:prstGeom prst="rect">
            <a:avLst/>
          </a:prstGeom>
          <a:noFill/>
          <a:ln>
            <a:noFill/>
          </a:ln>
        </p:spPr>
      </p:pic>
      <p:pic>
        <p:nvPicPr>
          <p:cNvPr id="263" name="Google Shape;263;p4" title="LL Green logo - white.png"/>
          <p:cNvPicPr preferRelativeResize="0"/>
          <p:nvPr/>
        </p:nvPicPr>
        <p:blipFill>
          <a:blip r:embed="rId6">
            <a:alphaModFix/>
          </a:blip>
          <a:stretch>
            <a:fillRect/>
          </a:stretch>
        </p:blipFill>
        <p:spPr>
          <a:xfrm>
            <a:off x="6962400" y="-535775"/>
            <a:ext cx="2271075" cy="2271075"/>
          </a:xfrm>
          <a:prstGeom prst="rect">
            <a:avLst/>
          </a:prstGeom>
          <a:noFill/>
          <a:ln>
            <a:noFill/>
          </a:ln>
        </p:spPr>
      </p:pic>
      <p:sp>
        <p:nvSpPr>
          <p:cNvPr id="264" name="Google Shape;264;p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71" name="Google Shape;271;p5"/>
          <p:cNvSpPr txBox="1"/>
          <p:nvPr>
            <p:ph idx="1" type="body"/>
          </p:nvPr>
        </p:nvSpPr>
        <p:spPr>
          <a:xfrm>
            <a:off x="513450" y="194485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latin typeface="Helvetica Neue"/>
                <a:ea typeface="Helvetica Neue"/>
                <a:cs typeface="Helvetica Neue"/>
                <a:sym typeface="Helvetica Neue"/>
              </a:rPr>
              <a:t>Think about when you first had the idea for your business… what sparked the idea?</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160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You experienced a problem yourself</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Someone you know experienced a problem</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rPr b="1" lang="en" sz="1800">
                <a:solidFill>
                  <a:srgbClr val="CD1E18"/>
                </a:solidFill>
                <a:latin typeface="Helvetica Neue"/>
                <a:ea typeface="Helvetica Neue"/>
                <a:cs typeface="Helvetica Neue"/>
                <a:sym typeface="Helvetica Neue"/>
              </a:rPr>
              <a:t>What happened next? </a:t>
            </a:r>
            <a:endParaRPr b="1" sz="1400">
              <a:solidFill>
                <a:srgbClr val="CD1E18"/>
              </a:solidFill>
              <a:latin typeface="Helvetica Neue"/>
              <a:ea typeface="Helvetica Neue"/>
              <a:cs typeface="Helvetica Neue"/>
              <a:sym typeface="Helvetica Neue"/>
            </a:endParaRPr>
          </a:p>
        </p:txBody>
      </p:sp>
      <p:sp>
        <p:nvSpPr>
          <p:cNvPr id="272" name="Google Shape;272;p5"/>
          <p:cNvSpPr txBox="1"/>
          <p:nvPr>
            <p:ph type="title"/>
          </p:nvPr>
        </p:nvSpPr>
        <p:spPr>
          <a:xfrm>
            <a:off x="513450" y="573900"/>
            <a:ext cx="6621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600">
                <a:latin typeface="Helvetica Neue"/>
                <a:ea typeface="Helvetica Neue"/>
                <a:cs typeface="Helvetica Neue"/>
                <a:sym typeface="Helvetica Neue"/>
              </a:rPr>
              <a:t>Every business solves a problem.</a:t>
            </a:r>
            <a:endParaRPr sz="3600">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a:solidFill>
                <a:srgbClr val="000000"/>
              </a:solidFill>
            </a:endParaRPr>
          </a:p>
        </p:txBody>
      </p:sp>
      <p:pic>
        <p:nvPicPr>
          <p:cNvPr id="273" name="Google Shape;273;p5"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274" name="Google Shape;274;p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81" name="Google Shape;281;p6"/>
          <p:cNvSpPr txBox="1"/>
          <p:nvPr>
            <p:ph idx="1" type="body"/>
          </p:nvPr>
        </p:nvSpPr>
        <p:spPr>
          <a:xfrm>
            <a:off x="437250" y="1877950"/>
            <a:ext cx="5867700" cy="17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600"/>
              <a:buNone/>
            </a:pPr>
            <a:r>
              <a:rPr lang="en" sz="1800">
                <a:solidFill>
                  <a:schemeClr val="dk1"/>
                </a:solidFill>
                <a:latin typeface="Helvetica Neue"/>
                <a:ea typeface="Helvetica Neue"/>
                <a:cs typeface="Helvetica Neue"/>
                <a:sym typeface="Helvetica Neue"/>
              </a:rPr>
              <a:t>If there is a group of people or businesses who experience the problem, care about the problem, and are willing to pay to have it solved for them, there is a </a:t>
            </a:r>
            <a:r>
              <a:rPr b="1" lang="en" sz="1800">
                <a:solidFill>
                  <a:srgbClr val="F8CA2A"/>
                </a:solidFill>
                <a:latin typeface="Helvetica Neue"/>
                <a:ea typeface="Helvetica Neue"/>
                <a:cs typeface="Helvetica Neue"/>
                <a:sym typeface="Helvetica Neue"/>
              </a:rPr>
              <a:t>market need </a:t>
            </a:r>
            <a:r>
              <a:rPr lang="en" sz="1800">
                <a:solidFill>
                  <a:srgbClr val="000000"/>
                </a:solidFill>
                <a:latin typeface="Helvetica Neue"/>
                <a:ea typeface="Helvetica Neue"/>
                <a:cs typeface="Helvetica Neue"/>
                <a:sym typeface="Helvetica Neue"/>
              </a:rPr>
              <a:t>and an</a:t>
            </a:r>
            <a:r>
              <a:rPr b="1" lang="en" sz="1800">
                <a:solidFill>
                  <a:srgbClr val="F8CA2A"/>
                </a:solidFill>
                <a:latin typeface="Helvetica Neue"/>
                <a:ea typeface="Helvetica Neue"/>
                <a:cs typeface="Helvetica Neue"/>
                <a:sym typeface="Helvetica Neue"/>
              </a:rPr>
              <a:t> </a:t>
            </a:r>
            <a:r>
              <a:rPr b="1" lang="en" sz="1800">
                <a:solidFill>
                  <a:srgbClr val="1339A0"/>
                </a:solidFill>
                <a:latin typeface="Helvetica Neue"/>
                <a:ea typeface="Helvetica Neue"/>
                <a:cs typeface="Helvetica Neue"/>
                <a:sym typeface="Helvetica Neue"/>
              </a:rPr>
              <a:t>opportunity</a:t>
            </a:r>
            <a:r>
              <a:rPr lang="en" sz="1800">
                <a:solidFill>
                  <a:schemeClr val="dk1"/>
                </a:solidFill>
                <a:latin typeface="Helvetica Neue"/>
                <a:ea typeface="Helvetica Neue"/>
                <a:cs typeface="Helvetica Neue"/>
                <a:sym typeface="Helvetica Neue"/>
              </a:rPr>
              <a:t>.</a:t>
            </a:r>
            <a:endParaRPr b="1" sz="1400">
              <a:solidFill>
                <a:srgbClr val="CD1E18"/>
              </a:solidFill>
              <a:latin typeface="Helvetica Neue"/>
              <a:ea typeface="Helvetica Neue"/>
              <a:cs typeface="Helvetica Neue"/>
              <a:sym typeface="Helvetica Neue"/>
            </a:endParaRPr>
          </a:p>
        </p:txBody>
      </p:sp>
      <p:sp>
        <p:nvSpPr>
          <p:cNvPr id="282" name="Google Shape;282;p6"/>
          <p:cNvSpPr txBox="1"/>
          <p:nvPr>
            <p:ph type="title"/>
          </p:nvPr>
        </p:nvSpPr>
        <p:spPr>
          <a:xfrm>
            <a:off x="385425" y="1027600"/>
            <a:ext cx="6621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But is there an </a:t>
            </a:r>
            <a:r>
              <a:rPr b="1" lang="en" sz="3600">
                <a:solidFill>
                  <a:srgbClr val="CD1E18"/>
                </a:solidFill>
                <a:latin typeface="Helvetica Neue"/>
                <a:ea typeface="Helvetica Neue"/>
                <a:cs typeface="Helvetica Neue"/>
                <a:sym typeface="Helvetica Neue"/>
              </a:rPr>
              <a:t>opportunity</a:t>
            </a:r>
            <a:r>
              <a:rPr lang="en" sz="3600">
                <a:solidFill>
                  <a:srgbClr val="000000"/>
                </a:solidFill>
                <a:latin typeface="Helvetica Neue"/>
                <a:ea typeface="Helvetica Neue"/>
                <a:cs typeface="Helvetica Neue"/>
                <a:sym typeface="Helvetica Neue"/>
              </a:rPr>
              <a:t>?</a:t>
            </a:r>
            <a:endParaRPr sz="36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sz="3600">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a:solidFill>
                <a:srgbClr val="000000"/>
              </a:solidFill>
            </a:endParaRPr>
          </a:p>
        </p:txBody>
      </p:sp>
      <p:pic>
        <p:nvPicPr>
          <p:cNvPr id="283" name="Google Shape;283;p6"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284" name="Google Shape;284;p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7"/>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Helvetica Neue"/>
                <a:ea typeface="Helvetica Neue"/>
                <a:cs typeface="Helvetica Neue"/>
                <a:sym typeface="Helvetica Neue"/>
              </a:rPr>
              <a:t>The number one reason for  businesses failing (42%) is because there is </a:t>
            </a:r>
            <a:r>
              <a:rPr b="1" lang="en">
                <a:solidFill>
                  <a:srgbClr val="F8CA2A"/>
                </a:solidFill>
                <a:latin typeface="Helvetica Neue"/>
                <a:ea typeface="Helvetica Neue"/>
                <a:cs typeface="Helvetica Neue"/>
                <a:sym typeface="Helvetica Neue"/>
              </a:rPr>
              <a:t>no market need</a:t>
            </a:r>
            <a:r>
              <a:rPr lang="en">
                <a:solidFill>
                  <a:srgbClr val="000000"/>
                </a:solidFill>
                <a:latin typeface="Helvetica Neue"/>
                <a:ea typeface="Helvetica Neue"/>
                <a:cs typeface="Helvetica Neue"/>
                <a:sym typeface="Helvetica Neue"/>
              </a:rPr>
              <a:t>.</a:t>
            </a:r>
            <a:endParaRPr>
              <a:solidFill>
                <a:srgbClr val="000000"/>
              </a:solidFill>
              <a:latin typeface="Helvetica Neue"/>
              <a:ea typeface="Helvetica Neue"/>
              <a:cs typeface="Helvetica Neue"/>
              <a:sym typeface="Helvetica Neue"/>
            </a:endParaRPr>
          </a:p>
          <a:p>
            <a:pPr indent="0" lvl="0" marL="0" rtl="0" algn="l">
              <a:lnSpc>
                <a:spcPct val="100000"/>
              </a:lnSpc>
              <a:spcBef>
                <a:spcPts val="1600"/>
              </a:spcBef>
              <a:spcAft>
                <a:spcPts val="1600"/>
              </a:spcAft>
              <a:buSzPts val="2400"/>
              <a:buNone/>
            </a:pPr>
            <a:r>
              <a:rPr lang="en" sz="1200">
                <a:solidFill>
                  <a:srgbClr val="000000"/>
                </a:solidFill>
                <a:latin typeface="Helvetica Neue"/>
                <a:ea typeface="Helvetica Neue"/>
                <a:cs typeface="Helvetica Neue"/>
                <a:sym typeface="Helvetica Neue"/>
              </a:rPr>
              <a:t>CB Insights</a:t>
            </a:r>
            <a:endParaRPr sz="1200">
              <a:solidFill>
                <a:srgbClr val="000000"/>
              </a:solidFill>
              <a:latin typeface="Helvetica Neue"/>
              <a:ea typeface="Helvetica Neue"/>
              <a:cs typeface="Helvetica Neue"/>
              <a:sym typeface="Helvetica Neue"/>
            </a:endParaRPr>
          </a:p>
        </p:txBody>
      </p:sp>
      <p:sp>
        <p:nvSpPr>
          <p:cNvPr id="291" name="Google Shape;291;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92" name="Google Shape;292;p7" title="LL Green logo - white.png"/>
          <p:cNvPicPr preferRelativeResize="0"/>
          <p:nvPr/>
        </p:nvPicPr>
        <p:blipFill>
          <a:blip r:embed="rId3">
            <a:alphaModFix/>
          </a:blip>
          <a:stretch>
            <a:fillRect/>
          </a:stretch>
        </p:blipFill>
        <p:spPr>
          <a:xfrm>
            <a:off x="6962400" y="-535775"/>
            <a:ext cx="2271075" cy="2271075"/>
          </a:xfrm>
          <a:prstGeom prst="rect">
            <a:avLst/>
          </a:prstGeom>
          <a:noFill/>
          <a:ln>
            <a:noFill/>
          </a:ln>
        </p:spPr>
      </p:pic>
      <p:sp>
        <p:nvSpPr>
          <p:cNvPr id="293" name="Google Shape;293;p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