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4"/>
    <p:sldMasterId id="214748369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Roboto Thin"/>
      <p:regular r:id="rId43"/>
      <p:bold r:id="rId44"/>
      <p:italic r:id="rId45"/>
      <p:boldItalic r:id="rId46"/>
    </p:embeddedFont>
    <p:embeddedFont>
      <p:font typeface="Roboto"/>
      <p:regular r:id="rId47"/>
      <p:bold r:id="rId48"/>
      <p:italic r:id="rId49"/>
      <p:boldItalic r:id="rId50"/>
    </p:embeddedFont>
    <p:embeddedFont>
      <p:font typeface="Nunito"/>
      <p:regular r:id="rId51"/>
      <p:bold r:id="rId52"/>
      <p:italic r:id="rId53"/>
      <p:boldItalic r:id="rId54"/>
    </p:embeddedFont>
    <p:embeddedFont>
      <p:font typeface="Montserrat"/>
      <p:regular r:id="rId55"/>
      <p:bold r:id="rId56"/>
      <p:italic r:id="rId57"/>
      <p:boldItalic r:id="rId58"/>
    </p:embeddedFont>
    <p:embeddedFont>
      <p:font typeface="Helvetica Neue"/>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obotoThin-bold.fntdata"/><Relationship Id="rId43" Type="http://schemas.openxmlformats.org/officeDocument/2006/relationships/font" Target="fonts/RobotoThin-regular.fntdata"/><Relationship Id="rId46" Type="http://schemas.openxmlformats.org/officeDocument/2006/relationships/font" Target="fonts/RobotoThin-boldItalic.fntdata"/><Relationship Id="rId45" Type="http://schemas.openxmlformats.org/officeDocument/2006/relationships/font" Target="fonts/RobotoThin-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HelveticaNeue-boldItalic.fntdata"/><Relationship Id="rId61" Type="http://schemas.openxmlformats.org/officeDocument/2006/relationships/font" Target="fonts/HelveticaNeue-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HelveticaNeue-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Nunito-regular.fntdata"/><Relationship Id="rId50" Type="http://schemas.openxmlformats.org/officeDocument/2006/relationships/font" Target="fonts/Roboto-boldItalic.fntdata"/><Relationship Id="rId53" Type="http://schemas.openxmlformats.org/officeDocument/2006/relationships/font" Target="fonts/Nunito-italic.fntdata"/><Relationship Id="rId52" Type="http://schemas.openxmlformats.org/officeDocument/2006/relationships/font" Target="fonts/Nunito-bold.fntdata"/><Relationship Id="rId11" Type="http://schemas.openxmlformats.org/officeDocument/2006/relationships/slide" Target="slides/slide5.xml"/><Relationship Id="rId55" Type="http://schemas.openxmlformats.org/officeDocument/2006/relationships/font" Target="fonts/Montserrat-regular.fntdata"/><Relationship Id="rId10" Type="http://schemas.openxmlformats.org/officeDocument/2006/relationships/slide" Target="slides/slide4.xml"/><Relationship Id="rId54" Type="http://schemas.openxmlformats.org/officeDocument/2006/relationships/font" Target="fonts/Nunito-boldItalic.fntdata"/><Relationship Id="rId13" Type="http://schemas.openxmlformats.org/officeDocument/2006/relationships/slide" Target="slides/slide7.xml"/><Relationship Id="rId57" Type="http://schemas.openxmlformats.org/officeDocument/2006/relationships/font" Target="fonts/Montserrat-italic.fntdata"/><Relationship Id="rId12" Type="http://schemas.openxmlformats.org/officeDocument/2006/relationships/slide" Target="slides/slide6.xml"/><Relationship Id="rId56" Type="http://schemas.openxmlformats.org/officeDocument/2006/relationships/font" Target="fonts/Montserrat-bold.fntdata"/><Relationship Id="rId15" Type="http://schemas.openxmlformats.org/officeDocument/2006/relationships/slide" Target="slides/slide9.xml"/><Relationship Id="rId59" Type="http://schemas.openxmlformats.org/officeDocument/2006/relationships/font" Target="fonts/HelveticaNeue-regular.fntdata"/><Relationship Id="rId14" Type="http://schemas.openxmlformats.org/officeDocument/2006/relationships/slide" Target="slides/slide8.xml"/><Relationship Id="rId58" Type="http://schemas.openxmlformats.org/officeDocument/2006/relationships/font" Target="fonts/Montserra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df2d05347_0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df2d0534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6fd22916ff_2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6fd22916ff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chemeClr val="lt1"/>
                </a:highlight>
                <a:latin typeface="Nunito"/>
                <a:ea typeface="Nunito"/>
                <a:cs typeface="Nunito"/>
                <a:sym typeface="Nunito"/>
              </a:rPr>
              <a:t>You can set quick replies - standardized answers to common questions or queries.</a:t>
            </a:r>
            <a:endParaRPr sz="1200">
              <a:solidFill>
                <a:schemeClr val="dk1"/>
              </a:solidFill>
              <a:highlight>
                <a:schemeClr val="lt1"/>
              </a:highlight>
              <a:latin typeface="Nunito"/>
              <a:ea typeface="Nunito"/>
              <a:cs typeface="Nunito"/>
              <a:sym typeface="Nunito"/>
            </a:endParaRPr>
          </a:p>
          <a:p>
            <a:pPr indent="0" lvl="0" marL="0" rtl="0" algn="l">
              <a:spcBef>
                <a:spcPts val="0"/>
              </a:spcBef>
              <a:spcAft>
                <a:spcPts val="0"/>
              </a:spcAft>
              <a:buNone/>
            </a:pPr>
            <a:r>
              <a:rPr lang="en" sz="1200">
                <a:solidFill>
                  <a:schemeClr val="dk1"/>
                </a:solidFill>
                <a:highlight>
                  <a:schemeClr val="lt1"/>
                </a:highlight>
                <a:latin typeface="Nunito"/>
                <a:ea typeface="Nunito"/>
                <a:cs typeface="Nunito"/>
                <a:sym typeface="Nunito"/>
              </a:rPr>
              <a:t>When a person asks a question, press the forward slash key (/), and you will see all the quick replies for you to pick one and save yourself from typing same responses repeatedly. </a:t>
            </a:r>
            <a:endParaRPr sz="1200">
              <a:solidFill>
                <a:schemeClr val="dk1"/>
              </a:solidFill>
              <a:highlight>
                <a:schemeClr val="lt1"/>
              </a:highlight>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200">
                <a:solidFill>
                  <a:schemeClr val="dk1"/>
                </a:solidFill>
                <a:highlight>
                  <a:schemeClr val="lt1"/>
                </a:highlight>
                <a:latin typeface="Nunito"/>
                <a:ea typeface="Nunito"/>
                <a:cs typeface="Nunito"/>
                <a:sym typeface="Nunito"/>
              </a:rPr>
              <a:t>{Screenshot on next page}</a:t>
            </a:r>
            <a:endParaRPr sz="1200">
              <a:solidFill>
                <a:schemeClr val="dk1"/>
              </a:solidFill>
              <a:highlight>
                <a:schemeClr val="lt1"/>
              </a:highlight>
              <a:latin typeface="Nunito"/>
              <a:ea typeface="Nunito"/>
              <a:cs typeface="Nunito"/>
              <a:sym typeface="Nunito"/>
            </a:endParaRPr>
          </a:p>
          <a:p>
            <a:pPr indent="0" lvl="0" marL="0" rtl="0" algn="l">
              <a:spcBef>
                <a:spcPts val="0"/>
              </a:spcBef>
              <a:spcAft>
                <a:spcPts val="0"/>
              </a:spcAft>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7e2f427f0b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7e2f427f0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Quick replies</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7e2f427f0b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7e2f427f0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This is useful to set for weekends or after-hours when you don’t plan to reply to customers.</a:t>
            </a:r>
            <a:endParaRPr sz="1200"/>
          </a:p>
          <a:p>
            <a:pPr indent="0" lvl="0" marL="0" rtl="0" algn="l">
              <a:spcBef>
                <a:spcPts val="0"/>
              </a:spcBef>
              <a:spcAft>
                <a:spcPts val="0"/>
              </a:spcAft>
              <a:buNone/>
            </a:pPr>
            <a:r>
              <a:rPr lang="en" sz="1200"/>
              <a:t>{Screenshot on next page}</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7e2f427f0b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7e2f427f0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Away message</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7e2181c2be_0_1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7e2181c2be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This is where Whatsapp Business can act as your mini Customer Relationship Management Tool, organizing your contacts and at what stage in your sales funnel they are. It also allows you to create marketing lists.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{Screenshot on next page}</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7ed9c9d3b2_0_3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7ed9c9d3b2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7e2f427f0b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7e2f427f0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{Question for group -- Who already uses their whatsapp status for their business?}</a:t>
            </a:r>
            <a:endParaRPr sz="1200"/>
          </a:p>
          <a:p>
            <a:pPr indent="0" lvl="0" marL="0" rtl="0" algn="l">
              <a:spcBef>
                <a:spcPts val="0"/>
              </a:spcBef>
              <a:spcAft>
                <a:spcPts val="0"/>
              </a:spcAft>
              <a:buNone/>
            </a:pPr>
            <a:r>
              <a:rPr lang="en" sz="1200"/>
              <a:t>{Task for group -- everyone take out their phone and open whatsapp. When you go to statuses, can you see any other businesses using status? Turn to the person next to you and discuss how you think you could use statuses to promote your business or for customer validation.}</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7e2f427f0b_0_1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7e2f427f0b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You can add short links to your Facebook pages, posts, and ads. </a:t>
            </a:r>
            <a:endParaRPr sz="1200"/>
          </a:p>
          <a:p>
            <a:pPr indent="0" lvl="0" marL="0" rtl="0" algn="l">
              <a:spcBef>
                <a:spcPts val="0"/>
              </a:spcBef>
              <a:spcAft>
                <a:spcPts val="0"/>
              </a:spcAft>
              <a:buNone/>
            </a:pPr>
            <a:r>
              <a:rPr lang="en" sz="1200"/>
              <a:t>To maximise the benefit of whatsapp for business, you want as many customers as possible to be reaching out to you via the line. So you should list it everywhere. And encourage customers to save you as a contact.</a:t>
            </a:r>
            <a:endParaRPr sz="1200"/>
          </a:p>
          <a:p>
            <a:pPr indent="0" lvl="0" marL="0" rtl="0" algn="l">
              <a:spcBef>
                <a:spcPts val="0"/>
              </a:spcBef>
              <a:spcAft>
                <a:spcPts val="0"/>
              </a:spcAft>
              <a:buNone/>
            </a:pPr>
            <a:r>
              <a:rPr lang="en" sz="1200"/>
              <a:t>{Screenshots on next page}</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7e2f427f0b_0_2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7e2f427f0b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Short links</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7e2f427f0b_0_1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7e2f427f0b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{Question for group -- when would you use a broadcast list and when would you use a group? What should you be aware of when using these tools?} {Allow 5 minutes for </a:t>
            </a:r>
            <a:r>
              <a:rPr lang="en" sz="1200"/>
              <a:t>discussion: talking points on privacy, over-communication</a:t>
            </a:r>
            <a:r>
              <a:rPr lang="en" sz="1200"/>
              <a:t>} </a:t>
            </a:r>
            <a:endParaRPr sz="1200"/>
          </a:p>
          <a:p>
            <a:pPr indent="0" lvl="0" marL="0" rtl="0" algn="l">
              <a:spcBef>
                <a:spcPts val="0"/>
              </a:spcBef>
              <a:spcAft>
                <a:spcPts val="0"/>
              </a:spcAft>
              <a:buNone/>
            </a:pPr>
            <a:r>
              <a:rPr lang="en" sz="1200"/>
              <a:t>To use broadcast lists to, your customers need to have added you as contacts. You can use broadcast lists like an email newsletter and ask your customers to opt in for certain communication. </a:t>
            </a:r>
            <a:r>
              <a:rPr lang="en" sz="1200">
                <a:solidFill>
                  <a:schemeClr val="dk1"/>
                </a:solidFill>
              </a:rPr>
              <a:t>You could add this to your welcome message.” E.g Thank you for your enquiry. Please add this number to your contact list if you’d like to receive news on new products and specials from ABC Tutors”. </a:t>
            </a:r>
            <a:endParaRPr sz="1200">
              <a:solidFill>
                <a:schemeClr val="dk1"/>
              </a:solidFill>
            </a:endParaRPr>
          </a:p>
          <a:p>
            <a:pPr indent="0" lvl="0" marL="0" rtl="0" algn="l">
              <a:spcBef>
                <a:spcPts val="0"/>
              </a:spcBef>
              <a:spcAft>
                <a:spcPts val="0"/>
              </a:spcAft>
              <a:buNone/>
            </a:pPr>
            <a:r>
              <a:rPr lang="en" sz="1200">
                <a:solidFill>
                  <a:schemeClr val="dk1"/>
                </a:solidFill>
              </a:rPr>
              <a:t>Remember, you can create marketing or customer groups by adding labels -- e.g. Tshwane parents. Student tutors. News and Specials.</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29fe5ee175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129fe5ee175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7e2f427f0b_0_2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7e2f427f0b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{Question for group -- who uses whatsapp for web?}</a:t>
            </a:r>
            <a:endParaRPr sz="1200"/>
          </a:p>
          <a:p>
            <a:pPr indent="0" lvl="0" marL="0" rtl="0" algn="l">
              <a:spcBef>
                <a:spcPts val="0"/>
              </a:spcBef>
              <a:spcAft>
                <a:spcPts val="0"/>
              </a:spcAft>
              <a:buNone/>
            </a:pPr>
            <a:r>
              <a:rPr lang="en" sz="1200"/>
              <a:t>Very useful for people who do a lot of their work from their computer. Your phone needs to be on at the time. </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7e2f427f0b_0_1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7e2f427f0b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When you receive a message, save the contact in your whatsapp in a standard format. It might be customer 52 and you may choose to add their first name too, or area as a contact. </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7021d2288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7021d228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{Question for class - who thinks that whatsapp business is a good fit for their business? How do you think you will use it? {Partner discussion on how you think you can better leverage whatsapp as a tool in your business} - 5 minutes</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6fd22916ff_2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6fd22916ff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{Question for group -- Anyone used canva before? How did you use it? How do you currently get marketing material created?}</a:t>
            </a:r>
            <a:endParaRPr sz="1200"/>
          </a:p>
          <a:p>
            <a:pPr indent="0" lvl="0" marL="0" rtl="0" algn="l">
              <a:spcBef>
                <a:spcPts val="0"/>
              </a:spcBef>
              <a:spcAft>
                <a:spcPts val="0"/>
              </a:spcAft>
              <a:buNone/>
            </a:pPr>
            <a:r>
              <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6fd22916ff_2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6fd22916ff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The mobile app works for basic designs but it is a lot easier to use on desktop. </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6fd22916ff_2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6fd22916ff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Canva has hundreds of templates for you to use -- from social media posts, flyers and posters to certificates.</a:t>
            </a:r>
            <a:endParaRPr sz="1200"/>
          </a:p>
          <a:p>
            <a:pPr indent="0" lvl="0" marL="0" rtl="0" algn="l">
              <a:spcBef>
                <a:spcPts val="0"/>
              </a:spcBef>
              <a:spcAft>
                <a:spcPts val="0"/>
              </a:spcAft>
              <a:buNone/>
            </a:pPr>
            <a:r>
              <a:rPr lang="en" sz="1200"/>
              <a:t>Or you can create your own from scratch. </a:t>
            </a:r>
            <a:endParaRPr sz="1200"/>
          </a:p>
          <a:p>
            <a:pPr indent="0" lvl="0" marL="0" rtl="0" algn="l">
              <a:spcBef>
                <a:spcPts val="0"/>
              </a:spcBef>
              <a:spcAft>
                <a:spcPts val="0"/>
              </a:spcAft>
              <a:buNone/>
            </a:pPr>
            <a:r>
              <a:rPr lang="en" sz="1200"/>
              <a:t>All your designs are saved on your canva profile so you can go back and edit whenever you want. You can download as an image or as a pdf, and then attach to an email to send for printing. </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6fd22916ff_2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6fd22916ff_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It is important for your marketing material to look consistent so that customers recognize it. It is a good idea to spend some time creating templates for each marketing piece you will need. Social media post, posters, flyers. </a:t>
            </a: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6fd22916ff_2_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6fd22916ff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{Question for group: who is using Facebook to promote your business? How are you using it?}</a:t>
            </a:r>
            <a:endParaRPr sz="1200"/>
          </a:p>
          <a:p>
            <a:pPr indent="0" lvl="0" marL="0" rtl="0" algn="l">
              <a:spcBef>
                <a:spcPts val="0"/>
              </a:spcBef>
              <a:spcAft>
                <a:spcPts val="0"/>
              </a:spcAft>
              <a:buNone/>
            </a:pPr>
            <a:r>
              <a:rPr lang="en" sz="1200"/>
              <a:t>Today, we will just look at one aspect of Facebook as a tool that you can leverage for customer validation that you will be doing for your first meet-up.</a:t>
            </a:r>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6ef0466373_1_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6ef0466373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{Question for group - Who has created a poll on Facebook before?} </a:t>
            </a:r>
            <a:endParaRPr sz="1200"/>
          </a:p>
          <a:p>
            <a:pPr indent="0" lvl="0" marL="0" rtl="0" algn="l">
              <a:spcBef>
                <a:spcPts val="0"/>
              </a:spcBef>
              <a:spcAft>
                <a:spcPts val="0"/>
              </a:spcAft>
              <a:buNone/>
            </a:pPr>
            <a:r>
              <a:rPr lang="en" sz="1200"/>
              <a:t>People love polls! Polls are great ways to get quick feedback from your potential customers, and your customers. </a:t>
            </a:r>
            <a:endParaRPr sz="1200"/>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6fd22916ff_2_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6fd22916ff_2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From your personal profile you can no longer add a poll as a status on facebook. You have to create a poll in your personal story, in a group or on a page. </a:t>
            </a:r>
            <a:endParaRPr sz="1200">
              <a:solidFill>
                <a:schemeClr val="dk1"/>
              </a:solidFill>
            </a:endParaRPr>
          </a:p>
          <a:p>
            <a:pPr indent="0" lvl="0" marL="0" rtl="0" algn="l">
              <a:spcBef>
                <a:spcPts val="0"/>
              </a:spcBef>
              <a:spcAft>
                <a:spcPts val="0"/>
              </a:spcAft>
              <a:buNone/>
            </a:pPr>
            <a:r>
              <a:t/>
            </a:r>
            <a:endParaRPr sz="1000">
              <a:solidFill>
                <a:srgbClr val="CD1E18"/>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0332f48d7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0332f48d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In this tech tools session, we will focus on a few free tools that can be incredibly useful to you as a small business, but particularly for your marketing and customer communications. You will be able to apply this to your meetup 1 homework exercise on customer validation.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{Question for group -- What apps, software, tools do you already use in your business? </a:t>
            </a:r>
            <a:endParaRPr sz="1200">
              <a:solidFill>
                <a:schemeClr val="dk1"/>
              </a:solidFill>
            </a:endParaRPr>
          </a:p>
          <a:p>
            <a:pPr indent="0" lvl="0" marL="0" rtl="0" algn="l">
              <a:spcBef>
                <a:spcPts val="0"/>
              </a:spcBef>
              <a:spcAft>
                <a:spcPts val="0"/>
              </a:spcAft>
              <a:buNone/>
            </a:pPr>
            <a:r>
              <a:rPr lang="en" sz="1200">
                <a:solidFill>
                  <a:schemeClr val="dk1"/>
                </a:solidFill>
              </a:rPr>
              <a:t>1. For discussion with partner. 2. Group discussion and write on paper/ board as they name them.}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- 10 minutes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{Prompt for tools that are in every smartphone -- calculator, voice recorder for meetings, calendar, email, notes, camera for sending documents. And google tools - drive, calendar, gmail, forms}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Today, we’re going to explore 3 tools that you will be able to use for your customer validation. </a:t>
            </a:r>
            <a:endParaRPr sz="12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7e2f427f0b_0_2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7e2f427f0b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From your business page, you can create a post, then select poll.</a:t>
            </a:r>
            <a:endParaRPr sz="1000">
              <a:solidFill>
                <a:srgbClr val="CD1E18"/>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7e2f427f0b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7e2f427f0b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add your question, 2 answers and how long the poll is open for.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7e2f427f0b_0_2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7e2f427f0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7ed9c9d3b2_0_2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7ed9c9d3b2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701b5805d3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701b5805d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7ed9c9d3b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7ed9c9d3b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Congratulations on making it this far! One more module and one more tech tools session, and you’ll finally be a Launch Leaguer!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70332f48d7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70332f48d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6ef0466373_0_2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6ef0466373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Whatsapp is an easy way for your customers to contact you and a great tool for you to use for marketing, sales and also customer feedback. Whatsapp launched its Whatsapp Business app in 2018, which is designed for small businesses.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t>{Question for class: Who already uses whatsapp for your business? How are you using it? Do you use your personal whatsapp or do you use whatsapp for business?} {Leave </a:t>
            </a:r>
            <a:r>
              <a:rPr lang="en" sz="1200">
                <a:solidFill>
                  <a:schemeClr val="dk1"/>
                </a:solidFill>
              </a:rPr>
              <a:t>5 minutes to hear how people are using it}</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7e2181c2be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e2181c2b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{Explain how it works, having two numbers} -- you need a second sim card but not a second phone. When you download whatsapp for business, you will need to put the second sim in a phone so you can receive the pin code, but after this the sim card can be stored safely, and you will be able to run both whatsapp lines from your phone. You can also use a landline number to set up whatsapp business. You will get a verification call to the landline number. </a:t>
            </a:r>
            <a:endParaRPr sz="1200"/>
          </a:p>
          <a:p>
            <a:pPr indent="0" lvl="0" marL="0" rtl="0" algn="l">
              <a:spcBef>
                <a:spcPts val="0"/>
              </a:spcBef>
              <a:spcAft>
                <a:spcPts val="0"/>
              </a:spcAft>
              <a:buNone/>
            </a:pPr>
            <a:r>
              <a:rPr lang="en" sz="1200"/>
              <a:t>If you choose to use one phone, however, you should be careful to tell customers that this number is only a whatsapp number.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7e2181c2be_0_1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e2181c2be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With whatsapp for business, you can add these details to your profile and also use your logo as the profile picture. </a:t>
            </a:r>
            <a:endParaRPr sz="1200"/>
          </a:p>
          <a:p>
            <a:pPr indent="0" lvl="0" marL="0" rtl="0" algn="l">
              <a:spcBef>
                <a:spcPts val="0"/>
              </a:spcBef>
              <a:spcAft>
                <a:spcPts val="0"/>
              </a:spcAft>
              <a:buNone/>
            </a:pPr>
            <a:r>
              <a:rPr lang="en" sz="1200"/>
              <a:t>{Screenshot on next page}</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7e2f427f0b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e2f427f0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Professional business profile</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7e2f427f0b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e2f427f0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You can add a greeting message that replies to incoming messages automatically. </a:t>
            </a:r>
            <a:endParaRPr sz="1200"/>
          </a:p>
          <a:p>
            <a:pPr indent="0" lvl="0" marL="0" rtl="0" algn="l">
              <a:spcBef>
                <a:spcPts val="0"/>
              </a:spcBef>
              <a:spcAft>
                <a:spcPts val="0"/>
              </a:spcAft>
              <a:buNone/>
            </a:pPr>
            <a:r>
              <a:rPr lang="en" sz="1200">
                <a:solidFill>
                  <a:schemeClr val="dk1"/>
                </a:solidFill>
              </a:rPr>
              <a:t>You can also change who receives your message -- it could be everyone, or everyone who isn’t in your address book, or you can add some rules about who receives it. </a:t>
            </a:r>
            <a:endParaRPr sz="1200"/>
          </a:p>
          <a:p>
            <a:pPr indent="0" lvl="0" marL="0" rtl="0" algn="l">
              <a:spcBef>
                <a:spcPts val="0"/>
              </a:spcBef>
              <a:spcAft>
                <a:spcPts val="0"/>
              </a:spcAft>
              <a:buNone/>
            </a:pPr>
            <a:r>
              <a:rPr lang="en" sz="1200"/>
              <a:t>{Screenshot on next page}</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7e2f427f0b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7e2f427f0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Greeting message</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rgbClr val="38761D"/>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52" name="Google Shape;52;p13"/>
          <p:cNvCxnSpPr/>
          <p:nvPr/>
        </p:nvCxnSpPr>
        <p:spPr>
          <a:xfrm flipH="1" rot="10800000">
            <a:off x="285608" y="4663217"/>
            <a:ext cx="8461200" cy="7800"/>
          </a:xfrm>
          <a:prstGeom prst="straightConnector1">
            <a:avLst/>
          </a:prstGeom>
          <a:noFill/>
          <a:ln cap="flat" cmpd="sng" w="19050">
            <a:solidFill>
              <a:srgbClr val="999999"/>
            </a:solidFill>
            <a:prstDash val="solid"/>
            <a:round/>
            <a:headEnd len="med" w="med" type="none"/>
            <a:tailEnd len="med" w="med" type="none"/>
          </a:ln>
        </p:spPr>
      </p:cxnSp>
      <p:sp>
        <p:nvSpPr>
          <p:cNvPr id="53" name="Google Shape;53;p13"/>
          <p:cNvSpPr txBox="1"/>
          <p:nvPr/>
        </p:nvSpPr>
        <p:spPr>
          <a:xfrm>
            <a:off x="500925" y="4729450"/>
            <a:ext cx="8245800" cy="2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Thin"/>
                <a:ea typeface="Roboto Thin"/>
                <a:cs typeface="Roboto Thin"/>
                <a:sym typeface="Roboto Thin"/>
              </a:rPr>
              <a:t>How to invest into startups in Africa - Sep 2019</a:t>
            </a:r>
            <a:endParaRPr sz="1000">
              <a:solidFill>
                <a:srgbClr val="FFFFFF"/>
              </a:solidFill>
              <a:latin typeface="Roboto Thin"/>
              <a:ea typeface="Roboto Thin"/>
              <a:cs typeface="Roboto Thin"/>
              <a:sym typeface="Roboto Thin"/>
            </a:endParaRPr>
          </a:p>
          <a:p>
            <a:pPr indent="0" lvl="0" marL="0" rtl="0" algn="l">
              <a:spcBef>
                <a:spcPts val="0"/>
              </a:spcBef>
              <a:spcAft>
                <a:spcPts val="0"/>
              </a:spcAft>
              <a:buNone/>
            </a:pPr>
            <a:r>
              <a:t/>
            </a:r>
            <a:endParaRPr sz="1000">
              <a:solidFill>
                <a:srgbClr val="FFFFFF"/>
              </a:solidFill>
              <a:latin typeface="Roboto Thin"/>
              <a:ea typeface="Roboto Thin"/>
              <a:cs typeface="Roboto Thin"/>
              <a:sym typeface="Roboto Th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4" name="Shape 54"/>
        <p:cNvGrpSpPr/>
        <p:nvPr/>
      </p:nvGrpSpPr>
      <p:grpSpPr>
        <a:xfrm>
          <a:off x="0" y="0"/>
          <a:ext cx="0" cy="0"/>
          <a:chOff x="0" y="0"/>
          <a:chExt cx="0" cy="0"/>
        </a:xfrm>
      </p:grpSpPr>
      <p:sp>
        <p:nvSpPr>
          <p:cNvPr id="55" name="Google Shape;55;p14"/>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56" name="Google Shape;56;p14"/>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57" name="Google Shape;57;p14"/>
          <p:cNvSpPr txBox="1"/>
          <p:nvPr>
            <p:ph type="ctrTitle"/>
          </p:nvPr>
        </p:nvSpPr>
        <p:spPr>
          <a:xfrm>
            <a:off x="648300" y="3175950"/>
            <a:ext cx="3530700" cy="1182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58" name="Google Shape;58;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59" name="Shape 59"/>
        <p:cNvGrpSpPr/>
        <p:nvPr/>
      </p:nvGrpSpPr>
      <p:grpSpPr>
        <a:xfrm>
          <a:off x="0" y="0"/>
          <a:ext cx="0" cy="0"/>
          <a:chOff x="0" y="0"/>
          <a:chExt cx="0" cy="0"/>
        </a:xfrm>
      </p:grpSpPr>
      <p:sp>
        <p:nvSpPr>
          <p:cNvPr id="60" name="Google Shape;60;p15"/>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61" name="Google Shape;61;p15"/>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62" name="Google Shape;62;p15"/>
          <p:cNvSpPr txBox="1"/>
          <p:nvPr>
            <p:ph type="ctrTitle"/>
          </p:nvPr>
        </p:nvSpPr>
        <p:spPr>
          <a:xfrm>
            <a:off x="648300" y="1354750"/>
            <a:ext cx="3522300" cy="298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3" name="Google Shape;63;p15"/>
          <p:cNvSpPr txBox="1"/>
          <p:nvPr>
            <p:ph idx="1" type="subTitle"/>
          </p:nvPr>
        </p:nvSpPr>
        <p:spPr>
          <a:xfrm>
            <a:off x="6724950" y="3265700"/>
            <a:ext cx="1906200" cy="1031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1800"/>
              <a:buNone/>
              <a:defRPr sz="1800">
                <a:solidFill>
                  <a:schemeClr val="lt1"/>
                </a:solidFill>
              </a:defRPr>
            </a:lvl1pPr>
            <a:lvl2pPr lvl="1" rtl="0" algn="r">
              <a:spcBef>
                <a:spcPts val="1600"/>
              </a:spcBef>
              <a:spcAft>
                <a:spcPts val="0"/>
              </a:spcAft>
              <a:buClr>
                <a:schemeClr val="lt1"/>
              </a:buClr>
              <a:buSzPts val="1800"/>
              <a:buNone/>
              <a:defRPr sz="1800">
                <a:solidFill>
                  <a:schemeClr val="lt1"/>
                </a:solidFill>
              </a:defRPr>
            </a:lvl2pPr>
            <a:lvl3pPr lvl="2" rtl="0" algn="r">
              <a:spcBef>
                <a:spcPts val="1600"/>
              </a:spcBef>
              <a:spcAft>
                <a:spcPts val="0"/>
              </a:spcAft>
              <a:buClr>
                <a:schemeClr val="lt1"/>
              </a:buClr>
              <a:buSzPts val="1800"/>
              <a:buNone/>
              <a:defRPr sz="1800">
                <a:solidFill>
                  <a:schemeClr val="lt1"/>
                </a:solidFill>
              </a:defRPr>
            </a:lvl3pPr>
            <a:lvl4pPr lvl="3" rtl="0" algn="r">
              <a:spcBef>
                <a:spcPts val="1600"/>
              </a:spcBef>
              <a:spcAft>
                <a:spcPts val="0"/>
              </a:spcAft>
              <a:buClr>
                <a:schemeClr val="lt1"/>
              </a:buClr>
              <a:buSzPts val="1800"/>
              <a:buNone/>
              <a:defRPr sz="1800">
                <a:solidFill>
                  <a:schemeClr val="lt1"/>
                </a:solidFill>
              </a:defRPr>
            </a:lvl4pPr>
            <a:lvl5pPr lvl="4" rtl="0" algn="r">
              <a:spcBef>
                <a:spcPts val="1600"/>
              </a:spcBef>
              <a:spcAft>
                <a:spcPts val="0"/>
              </a:spcAft>
              <a:buClr>
                <a:schemeClr val="lt1"/>
              </a:buClr>
              <a:buSzPts val="1800"/>
              <a:buNone/>
              <a:defRPr sz="1800">
                <a:solidFill>
                  <a:schemeClr val="lt1"/>
                </a:solidFill>
              </a:defRPr>
            </a:lvl5pPr>
            <a:lvl6pPr lvl="5" rtl="0" algn="r">
              <a:spcBef>
                <a:spcPts val="1600"/>
              </a:spcBef>
              <a:spcAft>
                <a:spcPts val="0"/>
              </a:spcAft>
              <a:buClr>
                <a:schemeClr val="lt1"/>
              </a:buClr>
              <a:buSzPts val="1800"/>
              <a:buNone/>
              <a:defRPr sz="1800">
                <a:solidFill>
                  <a:schemeClr val="lt1"/>
                </a:solidFill>
              </a:defRPr>
            </a:lvl6pPr>
            <a:lvl7pPr lvl="6" rtl="0" algn="r">
              <a:spcBef>
                <a:spcPts val="1600"/>
              </a:spcBef>
              <a:spcAft>
                <a:spcPts val="0"/>
              </a:spcAft>
              <a:buClr>
                <a:schemeClr val="lt1"/>
              </a:buClr>
              <a:buSzPts val="1800"/>
              <a:buNone/>
              <a:defRPr sz="1800">
                <a:solidFill>
                  <a:schemeClr val="lt1"/>
                </a:solidFill>
              </a:defRPr>
            </a:lvl7pPr>
            <a:lvl8pPr lvl="7" rtl="0" algn="r">
              <a:spcBef>
                <a:spcPts val="1600"/>
              </a:spcBef>
              <a:spcAft>
                <a:spcPts val="0"/>
              </a:spcAft>
              <a:buClr>
                <a:schemeClr val="lt1"/>
              </a:buClr>
              <a:buSzPts val="1800"/>
              <a:buNone/>
              <a:defRPr sz="1800">
                <a:solidFill>
                  <a:schemeClr val="lt1"/>
                </a:solidFill>
              </a:defRPr>
            </a:lvl8pPr>
            <a:lvl9pPr lvl="8" rtl="0" algn="r">
              <a:spcBef>
                <a:spcPts val="1600"/>
              </a:spcBef>
              <a:spcAft>
                <a:spcPts val="1600"/>
              </a:spcAft>
              <a:buClr>
                <a:schemeClr val="lt1"/>
              </a:buClr>
              <a:buSzPts val="1800"/>
              <a:buNone/>
              <a:defRPr sz="1800">
                <a:solidFill>
                  <a:schemeClr val="lt1"/>
                </a:solidFill>
              </a:defRPr>
            </a:lvl9pPr>
          </a:lstStyle>
          <a:p/>
        </p:txBody>
      </p:sp>
      <p:sp>
        <p:nvSpPr>
          <p:cNvPr id="64" name="Google Shape;64;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65" name="Shape 65"/>
        <p:cNvGrpSpPr/>
        <p:nvPr/>
      </p:nvGrpSpPr>
      <p:grpSpPr>
        <a:xfrm>
          <a:off x="0" y="0"/>
          <a:ext cx="0" cy="0"/>
          <a:chOff x="0" y="0"/>
          <a:chExt cx="0" cy="0"/>
        </a:xfrm>
      </p:grpSpPr>
      <p:sp>
        <p:nvSpPr>
          <p:cNvPr id="66" name="Google Shape;66;p16"/>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67" name="Google Shape;67;p1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68" name="Google Shape;68;p16"/>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0">
                <a:solidFill>
                  <a:srgbClr val="CCCCCC"/>
                </a:solidFill>
                <a:latin typeface="Montserrat"/>
                <a:ea typeface="Montserrat"/>
                <a:cs typeface="Montserrat"/>
                <a:sym typeface="Montserrat"/>
              </a:rPr>
              <a:t>“</a:t>
            </a:r>
            <a:endParaRPr sz="12000">
              <a:solidFill>
                <a:srgbClr val="CCCCCC"/>
              </a:solidFill>
              <a:latin typeface="Montserrat"/>
              <a:ea typeface="Montserrat"/>
              <a:cs typeface="Montserrat"/>
              <a:sym typeface="Montserrat"/>
            </a:endParaRPr>
          </a:p>
        </p:txBody>
      </p:sp>
      <p:sp>
        <p:nvSpPr>
          <p:cNvPr id="69" name="Google Shape;69;p16"/>
          <p:cNvSpPr txBox="1"/>
          <p:nvPr>
            <p:ph idx="1" type="body"/>
          </p:nvPr>
        </p:nvSpPr>
        <p:spPr>
          <a:xfrm>
            <a:off x="838250" y="1657350"/>
            <a:ext cx="5324100" cy="2255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70" name="Google Shape;70;p1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atin typeface="Montserrat"/>
                <a:ea typeface="Montserrat"/>
                <a:cs typeface="Montserrat"/>
                <a:sym typeface="Montserrat"/>
              </a:defRPr>
            </a:lvl1pPr>
            <a:lvl2pPr lvl="1" rtl="0">
              <a:buNone/>
              <a:defRPr>
                <a:latin typeface="Montserrat"/>
                <a:ea typeface="Montserrat"/>
                <a:cs typeface="Montserrat"/>
                <a:sym typeface="Montserrat"/>
              </a:defRPr>
            </a:lvl2pPr>
            <a:lvl3pPr lvl="2" rtl="0">
              <a:buNone/>
              <a:defRPr>
                <a:latin typeface="Montserrat"/>
                <a:ea typeface="Montserrat"/>
                <a:cs typeface="Montserrat"/>
                <a:sym typeface="Montserrat"/>
              </a:defRPr>
            </a:lvl3pPr>
            <a:lvl4pPr lvl="3" rtl="0">
              <a:buNone/>
              <a:defRPr>
                <a:latin typeface="Montserrat"/>
                <a:ea typeface="Montserrat"/>
                <a:cs typeface="Montserrat"/>
                <a:sym typeface="Montserrat"/>
              </a:defRPr>
            </a:lvl4pPr>
            <a:lvl5pPr lvl="4" rtl="0">
              <a:buNone/>
              <a:defRPr>
                <a:latin typeface="Montserrat"/>
                <a:ea typeface="Montserrat"/>
                <a:cs typeface="Montserrat"/>
                <a:sym typeface="Montserrat"/>
              </a:defRPr>
            </a:lvl5pPr>
            <a:lvl6pPr lvl="5" rtl="0">
              <a:buNone/>
              <a:defRPr>
                <a:latin typeface="Montserrat"/>
                <a:ea typeface="Montserrat"/>
                <a:cs typeface="Montserrat"/>
                <a:sym typeface="Montserrat"/>
              </a:defRPr>
            </a:lvl6pPr>
            <a:lvl7pPr lvl="6" rtl="0">
              <a:buNone/>
              <a:defRPr>
                <a:latin typeface="Montserrat"/>
                <a:ea typeface="Montserrat"/>
                <a:cs typeface="Montserrat"/>
                <a:sym typeface="Montserrat"/>
              </a:defRPr>
            </a:lvl7pPr>
            <a:lvl8pPr lvl="7" rtl="0">
              <a:buNone/>
              <a:defRPr>
                <a:latin typeface="Montserrat"/>
                <a:ea typeface="Montserrat"/>
                <a:cs typeface="Montserrat"/>
                <a:sym typeface="Montserrat"/>
              </a:defRPr>
            </a:lvl8pPr>
            <a:lvl9pPr lvl="8" rtl="0">
              <a:buNone/>
              <a:defRPr>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1" name="Shape 71"/>
        <p:cNvGrpSpPr/>
        <p:nvPr/>
      </p:nvGrpSpPr>
      <p:grpSpPr>
        <a:xfrm>
          <a:off x="0" y="0"/>
          <a:ext cx="0" cy="0"/>
          <a:chOff x="0" y="0"/>
          <a:chExt cx="0" cy="0"/>
        </a:xfrm>
      </p:grpSpPr>
      <p:sp>
        <p:nvSpPr>
          <p:cNvPr id="72" name="Google Shape;72;p1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73" name="Google Shape;73;p17"/>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74" name="Google Shape;74;p17"/>
          <p:cNvSpPr txBox="1"/>
          <p:nvPr>
            <p:ph type="title"/>
          </p:nvPr>
        </p:nvSpPr>
        <p:spPr>
          <a:xfrm>
            <a:off x="841000" y="969700"/>
            <a:ext cx="4801500" cy="409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7"/>
          <p:cNvSpPr txBox="1"/>
          <p:nvPr>
            <p:ph idx="1" type="body"/>
          </p:nvPr>
        </p:nvSpPr>
        <p:spPr>
          <a:xfrm>
            <a:off x="841000" y="1600975"/>
            <a:ext cx="2094900" cy="2410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76" name="Google Shape;76;p17"/>
          <p:cNvSpPr txBox="1"/>
          <p:nvPr>
            <p:ph idx="2" type="body"/>
          </p:nvPr>
        </p:nvSpPr>
        <p:spPr>
          <a:xfrm>
            <a:off x="3043281" y="1600975"/>
            <a:ext cx="2094900" cy="2410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77" name="Google Shape;77;p17"/>
          <p:cNvSpPr txBox="1"/>
          <p:nvPr>
            <p:ph idx="3" type="body"/>
          </p:nvPr>
        </p:nvSpPr>
        <p:spPr>
          <a:xfrm>
            <a:off x="5245562" y="1600975"/>
            <a:ext cx="2094900" cy="2410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78" name="Google Shape;78;p1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79" name="Shape 79"/>
        <p:cNvGrpSpPr/>
        <p:nvPr/>
      </p:nvGrpSpPr>
      <p:grpSpPr>
        <a:xfrm>
          <a:off x="0" y="0"/>
          <a:ext cx="0" cy="0"/>
          <a:chOff x="0" y="0"/>
          <a:chExt cx="0" cy="0"/>
        </a:xfrm>
      </p:grpSpPr>
      <p:sp>
        <p:nvSpPr>
          <p:cNvPr id="80" name="Google Shape;80;p18"/>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81" name="Google Shape;81;p18"/>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82" name="Google Shape;82;p18"/>
          <p:cNvSpPr txBox="1"/>
          <p:nvPr>
            <p:ph type="title"/>
          </p:nvPr>
        </p:nvSpPr>
        <p:spPr>
          <a:xfrm>
            <a:off x="838309" y="1807900"/>
            <a:ext cx="3148200" cy="485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18"/>
          <p:cNvSpPr txBox="1"/>
          <p:nvPr>
            <p:ph idx="1" type="body"/>
          </p:nvPr>
        </p:nvSpPr>
        <p:spPr>
          <a:xfrm>
            <a:off x="838250" y="2419350"/>
            <a:ext cx="3148200" cy="2255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4" name="Google Shape;84;p1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85" name="Shape 85"/>
        <p:cNvGrpSpPr/>
        <p:nvPr/>
      </p:nvGrpSpPr>
      <p:grpSpPr>
        <a:xfrm>
          <a:off x="0" y="0"/>
          <a:ext cx="0" cy="0"/>
          <a:chOff x="0" y="0"/>
          <a:chExt cx="0" cy="0"/>
        </a:xfrm>
      </p:grpSpPr>
      <p:sp>
        <p:nvSpPr>
          <p:cNvPr id="86" name="Google Shape;86;p19"/>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7310"/>
            </a:srgbClr>
          </a:solidFill>
          <a:ln>
            <a:noFill/>
          </a:ln>
        </p:spPr>
      </p:sp>
      <p:sp>
        <p:nvSpPr>
          <p:cNvPr id="87" name="Google Shape;87;p19"/>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88" name="Google Shape;88;p19"/>
          <p:cNvSpPr txBox="1"/>
          <p:nvPr>
            <p:ph type="title"/>
          </p:nvPr>
        </p:nvSpPr>
        <p:spPr>
          <a:xfrm>
            <a:off x="609704" y="4116875"/>
            <a:ext cx="1609800" cy="4857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90" name="Shape 90"/>
        <p:cNvGrpSpPr/>
        <p:nvPr/>
      </p:nvGrpSpPr>
      <p:grpSpPr>
        <a:xfrm>
          <a:off x="0" y="0"/>
          <a:ext cx="0" cy="0"/>
          <a:chOff x="0" y="0"/>
          <a:chExt cx="0" cy="0"/>
        </a:xfrm>
      </p:grpSpPr>
      <p:sp>
        <p:nvSpPr>
          <p:cNvPr id="91" name="Google Shape;91;p2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2">
    <p:spTree>
      <p:nvGrpSpPr>
        <p:cNvPr id="92" name="Shape 92"/>
        <p:cNvGrpSpPr/>
        <p:nvPr/>
      </p:nvGrpSpPr>
      <p:grpSpPr>
        <a:xfrm>
          <a:off x="0" y="0"/>
          <a:ext cx="0" cy="0"/>
          <a:chOff x="0" y="0"/>
          <a:chExt cx="0" cy="0"/>
        </a:xfrm>
      </p:grpSpPr>
      <p:sp>
        <p:nvSpPr>
          <p:cNvPr id="93" name="Google Shape;93;p21"/>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94" name="Google Shape;94;p21"/>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95" name="Google Shape;95;p21"/>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0">
                <a:solidFill>
                  <a:srgbClr val="CCCCCC"/>
                </a:solidFill>
                <a:latin typeface="Montserrat"/>
                <a:ea typeface="Montserrat"/>
                <a:cs typeface="Montserrat"/>
                <a:sym typeface="Montserrat"/>
              </a:rPr>
              <a:t>“</a:t>
            </a:r>
            <a:endParaRPr sz="12000">
              <a:solidFill>
                <a:srgbClr val="CCCCCC"/>
              </a:solidFill>
              <a:latin typeface="Montserrat"/>
              <a:ea typeface="Montserrat"/>
              <a:cs typeface="Montserrat"/>
              <a:sym typeface="Montserrat"/>
            </a:endParaRPr>
          </a:p>
        </p:txBody>
      </p:sp>
      <p:sp>
        <p:nvSpPr>
          <p:cNvPr id="96" name="Google Shape;96;p21"/>
          <p:cNvSpPr txBox="1"/>
          <p:nvPr>
            <p:ph idx="1" type="body"/>
          </p:nvPr>
        </p:nvSpPr>
        <p:spPr>
          <a:xfrm>
            <a:off x="838250" y="1657350"/>
            <a:ext cx="5324100" cy="2255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97" name="Google Shape;97;p2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atin typeface="Montserrat"/>
                <a:ea typeface="Montserrat"/>
                <a:cs typeface="Montserrat"/>
                <a:sym typeface="Montserrat"/>
              </a:defRPr>
            </a:lvl1pPr>
            <a:lvl2pPr lvl="1" rtl="0">
              <a:buNone/>
              <a:defRPr>
                <a:latin typeface="Montserrat"/>
                <a:ea typeface="Montserrat"/>
                <a:cs typeface="Montserrat"/>
                <a:sym typeface="Montserrat"/>
              </a:defRPr>
            </a:lvl2pPr>
            <a:lvl3pPr lvl="2" rtl="0">
              <a:buNone/>
              <a:defRPr>
                <a:latin typeface="Montserrat"/>
                <a:ea typeface="Montserrat"/>
                <a:cs typeface="Montserrat"/>
                <a:sym typeface="Montserrat"/>
              </a:defRPr>
            </a:lvl3pPr>
            <a:lvl4pPr lvl="3" rtl="0">
              <a:buNone/>
              <a:defRPr>
                <a:latin typeface="Montserrat"/>
                <a:ea typeface="Montserrat"/>
                <a:cs typeface="Montserrat"/>
                <a:sym typeface="Montserrat"/>
              </a:defRPr>
            </a:lvl4pPr>
            <a:lvl5pPr lvl="4" rtl="0">
              <a:buNone/>
              <a:defRPr>
                <a:latin typeface="Montserrat"/>
                <a:ea typeface="Montserrat"/>
                <a:cs typeface="Montserrat"/>
                <a:sym typeface="Montserrat"/>
              </a:defRPr>
            </a:lvl5pPr>
            <a:lvl6pPr lvl="5" rtl="0">
              <a:buNone/>
              <a:defRPr>
                <a:latin typeface="Montserrat"/>
                <a:ea typeface="Montserrat"/>
                <a:cs typeface="Montserrat"/>
                <a:sym typeface="Montserrat"/>
              </a:defRPr>
            </a:lvl6pPr>
            <a:lvl7pPr lvl="6" rtl="0">
              <a:buNone/>
              <a:defRPr>
                <a:latin typeface="Montserrat"/>
                <a:ea typeface="Montserrat"/>
                <a:cs typeface="Montserrat"/>
                <a:sym typeface="Montserrat"/>
              </a:defRPr>
            </a:lvl7pPr>
            <a:lvl8pPr lvl="7" rtl="0">
              <a:buNone/>
              <a:defRPr>
                <a:latin typeface="Montserrat"/>
                <a:ea typeface="Montserrat"/>
                <a:cs typeface="Montserrat"/>
                <a:sym typeface="Montserrat"/>
              </a:defRPr>
            </a:lvl8pPr>
            <a:lvl9pPr lvl="8" rtl="0">
              <a:buNone/>
              <a:defRPr>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2" name="Shape 102"/>
        <p:cNvGrpSpPr/>
        <p:nvPr/>
      </p:nvGrpSpPr>
      <p:grpSpPr>
        <a:xfrm>
          <a:off x="0" y="0"/>
          <a:ext cx="0" cy="0"/>
          <a:chOff x="0" y="0"/>
          <a:chExt cx="0" cy="0"/>
        </a:xfrm>
      </p:grpSpPr>
      <p:grpSp>
        <p:nvGrpSpPr>
          <p:cNvPr id="103" name="Google Shape;103;p23"/>
          <p:cNvGrpSpPr/>
          <p:nvPr/>
        </p:nvGrpSpPr>
        <p:grpSpPr>
          <a:xfrm>
            <a:off x="4350277" y="2855378"/>
            <a:ext cx="443589" cy="105632"/>
            <a:chOff x="4137525" y="2915950"/>
            <a:chExt cx="869100" cy="207000"/>
          </a:xfrm>
        </p:grpSpPr>
        <p:sp>
          <p:nvSpPr>
            <p:cNvPr id="104" name="Google Shape;104;p23"/>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3"/>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3"/>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 name="Google Shape;107;p23"/>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108" name="Google Shape;108;p23"/>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 name="Google Shape;109;p2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10" name="Shape 110"/>
        <p:cNvGrpSpPr/>
        <p:nvPr/>
      </p:nvGrpSpPr>
      <p:grpSpPr>
        <a:xfrm>
          <a:off x="0" y="0"/>
          <a:ext cx="0" cy="0"/>
          <a:chOff x="0" y="0"/>
          <a:chExt cx="0" cy="0"/>
        </a:xfrm>
      </p:grpSpPr>
      <p:sp>
        <p:nvSpPr>
          <p:cNvPr id="111" name="Google Shape;111;p24"/>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12" name="Google Shape;112;p24"/>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3" name="Google Shape;113;p24"/>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14" name="Google Shape;114;p2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bg>
      <p:bgPr>
        <a:solidFill>
          <a:schemeClr val="lt2"/>
        </a:solidFill>
      </p:bgPr>
    </p:bg>
    <p:spTree>
      <p:nvGrpSpPr>
        <p:cNvPr id="115" name="Shape 115"/>
        <p:cNvGrpSpPr/>
        <p:nvPr/>
      </p:nvGrpSpPr>
      <p:grpSpPr>
        <a:xfrm>
          <a:off x="0" y="0"/>
          <a:ext cx="0" cy="0"/>
          <a:chOff x="0" y="0"/>
          <a:chExt cx="0" cy="0"/>
        </a:xfrm>
      </p:grpSpPr>
      <p:sp>
        <p:nvSpPr>
          <p:cNvPr id="116" name="Google Shape;116;p25"/>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17" name="Google Shape;117;p25"/>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2100"/>
              <a:buNone/>
              <a:defRPr sz="2100"/>
            </a:lvl2pPr>
            <a:lvl3pPr lvl="2" rtl="0" algn="l">
              <a:lnSpc>
                <a:spcPct val="100000"/>
              </a:lnSpc>
              <a:spcBef>
                <a:spcPts val="0"/>
              </a:spcBef>
              <a:spcAft>
                <a:spcPts val="0"/>
              </a:spcAft>
              <a:buSzPts val="2100"/>
              <a:buNone/>
              <a:defRPr sz="2100"/>
            </a:lvl3pPr>
            <a:lvl4pPr lvl="3" rtl="0" algn="l">
              <a:lnSpc>
                <a:spcPct val="100000"/>
              </a:lnSpc>
              <a:spcBef>
                <a:spcPts val="0"/>
              </a:spcBef>
              <a:spcAft>
                <a:spcPts val="0"/>
              </a:spcAft>
              <a:buSzPts val="2100"/>
              <a:buNone/>
              <a:defRPr sz="2100"/>
            </a:lvl4pPr>
            <a:lvl5pPr lvl="4" rtl="0" algn="l">
              <a:lnSpc>
                <a:spcPct val="100000"/>
              </a:lnSpc>
              <a:spcBef>
                <a:spcPts val="0"/>
              </a:spcBef>
              <a:spcAft>
                <a:spcPts val="0"/>
              </a:spcAft>
              <a:buSzPts val="2100"/>
              <a:buNone/>
              <a:defRPr sz="2100"/>
            </a:lvl5pPr>
            <a:lvl6pPr lvl="5" rtl="0" algn="l">
              <a:lnSpc>
                <a:spcPct val="100000"/>
              </a:lnSpc>
              <a:spcBef>
                <a:spcPts val="0"/>
              </a:spcBef>
              <a:spcAft>
                <a:spcPts val="0"/>
              </a:spcAft>
              <a:buSzPts val="2100"/>
              <a:buNone/>
              <a:defRPr sz="2100"/>
            </a:lvl6pPr>
            <a:lvl7pPr lvl="6" rtl="0" algn="l">
              <a:lnSpc>
                <a:spcPct val="100000"/>
              </a:lnSpc>
              <a:spcBef>
                <a:spcPts val="0"/>
              </a:spcBef>
              <a:spcAft>
                <a:spcPts val="0"/>
              </a:spcAft>
              <a:buSzPts val="2100"/>
              <a:buNone/>
              <a:defRPr sz="2100"/>
            </a:lvl7pPr>
            <a:lvl8pPr lvl="7" rtl="0" algn="l">
              <a:lnSpc>
                <a:spcPct val="100000"/>
              </a:lnSpc>
              <a:spcBef>
                <a:spcPts val="0"/>
              </a:spcBef>
              <a:spcAft>
                <a:spcPts val="0"/>
              </a:spcAft>
              <a:buSzPts val="2100"/>
              <a:buNone/>
              <a:defRPr sz="2100"/>
            </a:lvl8pPr>
            <a:lvl9pPr lvl="8" rtl="0" algn="l">
              <a:lnSpc>
                <a:spcPct val="100000"/>
              </a:lnSpc>
              <a:spcBef>
                <a:spcPts val="0"/>
              </a:spcBef>
              <a:spcAft>
                <a:spcPts val="0"/>
              </a:spcAft>
              <a:buSzPts val="2100"/>
              <a:buNone/>
              <a:defRPr sz="2100"/>
            </a:lvl9pPr>
          </a:lstStyle>
          <a:p/>
        </p:txBody>
      </p:sp>
      <p:sp>
        <p:nvSpPr>
          <p:cNvPr id="118" name="Google Shape;118;p25"/>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stStyle>
          <a:p/>
        </p:txBody>
      </p:sp>
      <p:sp>
        <p:nvSpPr>
          <p:cNvPr id="119" name="Google Shape;119;p2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0" name="Google Shape;120;p25"/>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bg>
      <p:bgPr>
        <a:solidFill>
          <a:schemeClr val="accent3"/>
        </a:solidFill>
      </p:bgPr>
    </p:bg>
    <p:spTree>
      <p:nvGrpSpPr>
        <p:cNvPr id="121" name="Shape 121"/>
        <p:cNvGrpSpPr/>
        <p:nvPr/>
      </p:nvGrpSpPr>
      <p:grpSpPr>
        <a:xfrm>
          <a:off x="0" y="0"/>
          <a:ext cx="0" cy="0"/>
          <a:chOff x="0" y="0"/>
          <a:chExt cx="0" cy="0"/>
        </a:xfrm>
      </p:grpSpPr>
      <p:sp>
        <p:nvSpPr>
          <p:cNvPr id="122" name="Google Shape;122;p26"/>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bg>
      <p:bgPr>
        <a:solidFill>
          <a:schemeClr val="lt1"/>
        </a:solidFill>
      </p:bgPr>
    </p:bg>
    <p:spTree>
      <p:nvGrpSpPr>
        <p:cNvPr id="123" name="Shape 123"/>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124" name="Shape 124"/>
        <p:cNvGrpSpPr/>
        <p:nvPr/>
      </p:nvGrpSpPr>
      <p:grpSpPr>
        <a:xfrm>
          <a:off x="0" y="0"/>
          <a:ext cx="0" cy="0"/>
          <a:chOff x="0" y="0"/>
          <a:chExt cx="0" cy="0"/>
        </a:xfrm>
      </p:grpSpPr>
      <p:sp>
        <p:nvSpPr>
          <p:cNvPr id="125" name="Google Shape;125;p28"/>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6" name="Google Shape;126;p28"/>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127" name="Shape 127"/>
        <p:cNvGrpSpPr/>
        <p:nvPr/>
      </p:nvGrpSpPr>
      <p:grpSpPr>
        <a:xfrm>
          <a:off x="0" y="0"/>
          <a:ext cx="0" cy="0"/>
          <a:chOff x="0" y="0"/>
          <a:chExt cx="0" cy="0"/>
        </a:xfrm>
      </p:grpSpPr>
      <p:sp>
        <p:nvSpPr>
          <p:cNvPr id="128" name="Google Shape;128;p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129" name="Shape 129"/>
        <p:cNvGrpSpPr/>
        <p:nvPr/>
      </p:nvGrpSpPr>
      <p:grpSpPr>
        <a:xfrm>
          <a:off x="0" y="0"/>
          <a:ext cx="0" cy="0"/>
          <a:chOff x="0" y="0"/>
          <a:chExt cx="0" cy="0"/>
        </a:xfrm>
      </p:grpSpPr>
      <p:sp>
        <p:nvSpPr>
          <p:cNvPr id="130" name="Google Shape;130;p30"/>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p30"/>
          <p:cNvPicPr preferRelativeResize="0"/>
          <p:nvPr/>
        </p:nvPicPr>
        <p:blipFill rotWithShape="1">
          <a:blip r:embed="rId2">
            <a:alphaModFix/>
          </a:blip>
          <a:srcRect b="3540" l="0" r="0" t="3540"/>
          <a:stretch/>
        </p:blipFill>
        <p:spPr>
          <a:xfrm>
            <a:off x="8640075" y="0"/>
            <a:ext cx="367500" cy="5143499"/>
          </a:xfrm>
          <a:prstGeom prst="rect">
            <a:avLst/>
          </a:prstGeom>
          <a:noFill/>
          <a:ln>
            <a:noFill/>
          </a:ln>
        </p:spPr>
      </p:pic>
      <p:sp>
        <p:nvSpPr>
          <p:cNvPr id="132" name="Google Shape;132;p3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3" name="Google Shape;133;p3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134" name="Shape 134"/>
        <p:cNvGrpSpPr/>
        <p:nvPr/>
      </p:nvGrpSpPr>
      <p:grpSpPr>
        <a:xfrm>
          <a:off x="0" y="0"/>
          <a:ext cx="0" cy="0"/>
          <a:chOff x="0" y="0"/>
          <a:chExt cx="0" cy="0"/>
        </a:xfrm>
      </p:grpSpPr>
      <p:sp>
        <p:nvSpPr>
          <p:cNvPr id="135" name="Google Shape;135;p31"/>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p31"/>
          <p:cNvPicPr preferRelativeResize="0"/>
          <p:nvPr/>
        </p:nvPicPr>
        <p:blipFill rotWithShape="1">
          <a:blip r:embed="rId2">
            <a:alphaModFix/>
          </a:blip>
          <a:srcRect b="3183" l="0" r="0" t="3174"/>
          <a:stretch/>
        </p:blipFill>
        <p:spPr>
          <a:xfrm>
            <a:off x="8640075" y="0"/>
            <a:ext cx="367500" cy="5143499"/>
          </a:xfrm>
          <a:prstGeom prst="rect">
            <a:avLst/>
          </a:prstGeom>
          <a:noFill/>
          <a:ln>
            <a:noFill/>
          </a:ln>
        </p:spPr>
      </p:pic>
      <p:sp>
        <p:nvSpPr>
          <p:cNvPr id="137" name="Google Shape;137;p31"/>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38" name="Google Shape;138;p31"/>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39" name="Google Shape;139;p3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40" name="Google Shape;140;p31"/>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141" name="Shape 141"/>
        <p:cNvGrpSpPr/>
        <p:nvPr/>
      </p:nvGrpSpPr>
      <p:grpSpPr>
        <a:xfrm>
          <a:off x="0" y="0"/>
          <a:ext cx="0" cy="0"/>
          <a:chOff x="0" y="0"/>
          <a:chExt cx="0" cy="0"/>
        </a:xfrm>
      </p:grpSpPr>
      <p:sp>
        <p:nvSpPr>
          <p:cNvPr id="142" name="Google Shape;142;p32"/>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60"/>
            </a:srgbClr>
          </a:solidFill>
          <a:ln>
            <a:noFill/>
          </a:ln>
        </p:spPr>
      </p:sp>
      <p:sp>
        <p:nvSpPr>
          <p:cNvPr id="143" name="Google Shape;143;p32"/>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44" name="Google Shape;144;p32"/>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3000"/>
              <a:buNone/>
              <a:defRPr sz="3000"/>
            </a:lvl1pPr>
            <a:lvl2pPr lvl="1" rtl="0" algn="l">
              <a:lnSpc>
                <a:spcPct val="100000"/>
              </a:lnSpc>
              <a:spcBef>
                <a:spcPts val="0"/>
              </a:spcBef>
              <a:spcAft>
                <a:spcPts val="0"/>
              </a:spcAft>
              <a:buSzPts val="3000"/>
              <a:buNone/>
              <a:defRPr sz="3000"/>
            </a:lvl2pPr>
            <a:lvl3pPr lvl="2" rtl="0" algn="l">
              <a:lnSpc>
                <a:spcPct val="100000"/>
              </a:lnSpc>
              <a:spcBef>
                <a:spcPts val="0"/>
              </a:spcBef>
              <a:spcAft>
                <a:spcPts val="0"/>
              </a:spcAft>
              <a:buSzPts val="3000"/>
              <a:buNone/>
              <a:defRPr sz="3000"/>
            </a:lvl3pPr>
            <a:lvl4pPr lvl="3" rtl="0" algn="l">
              <a:lnSpc>
                <a:spcPct val="100000"/>
              </a:lnSpc>
              <a:spcBef>
                <a:spcPts val="0"/>
              </a:spcBef>
              <a:spcAft>
                <a:spcPts val="0"/>
              </a:spcAft>
              <a:buSzPts val="3000"/>
              <a:buNone/>
              <a:defRPr sz="3000"/>
            </a:lvl4pPr>
            <a:lvl5pPr lvl="4" rtl="0" algn="l">
              <a:lnSpc>
                <a:spcPct val="100000"/>
              </a:lnSpc>
              <a:spcBef>
                <a:spcPts val="0"/>
              </a:spcBef>
              <a:spcAft>
                <a:spcPts val="0"/>
              </a:spcAft>
              <a:buSzPts val="3000"/>
              <a:buNone/>
              <a:defRPr sz="3000"/>
            </a:lvl5pPr>
            <a:lvl6pPr lvl="5" rtl="0" algn="l">
              <a:lnSpc>
                <a:spcPct val="100000"/>
              </a:lnSpc>
              <a:spcBef>
                <a:spcPts val="0"/>
              </a:spcBef>
              <a:spcAft>
                <a:spcPts val="0"/>
              </a:spcAft>
              <a:buSzPts val="3000"/>
              <a:buNone/>
              <a:defRPr sz="3000"/>
            </a:lvl6pPr>
            <a:lvl7pPr lvl="6" rtl="0" algn="l">
              <a:lnSpc>
                <a:spcPct val="100000"/>
              </a:lnSpc>
              <a:spcBef>
                <a:spcPts val="0"/>
              </a:spcBef>
              <a:spcAft>
                <a:spcPts val="0"/>
              </a:spcAft>
              <a:buSzPts val="3000"/>
              <a:buNone/>
              <a:defRPr sz="3000"/>
            </a:lvl7pPr>
            <a:lvl8pPr lvl="7" rtl="0" algn="l">
              <a:lnSpc>
                <a:spcPct val="100000"/>
              </a:lnSpc>
              <a:spcBef>
                <a:spcPts val="0"/>
              </a:spcBef>
              <a:spcAft>
                <a:spcPts val="0"/>
              </a:spcAft>
              <a:buSzPts val="3000"/>
              <a:buNone/>
              <a:defRPr sz="3000"/>
            </a:lvl8pPr>
            <a:lvl9pPr lvl="8" rtl="0" algn="l">
              <a:lnSpc>
                <a:spcPct val="100000"/>
              </a:lnSpc>
              <a:spcBef>
                <a:spcPts val="0"/>
              </a:spcBef>
              <a:spcAft>
                <a:spcPts val="0"/>
              </a:spcAft>
              <a:buSzPts val="3000"/>
              <a:buNone/>
              <a:defRPr sz="3000"/>
            </a:lvl9pPr>
          </a:lstStyle>
          <a:p/>
        </p:txBody>
      </p:sp>
      <p:sp>
        <p:nvSpPr>
          <p:cNvPr id="145" name="Google Shape;145;p32"/>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rtl="0" algn="r">
              <a:lnSpc>
                <a:spcPct val="115000"/>
              </a:lnSpc>
              <a:spcBef>
                <a:spcPts val="0"/>
              </a:spcBef>
              <a:spcAft>
                <a:spcPts val="0"/>
              </a:spcAft>
              <a:buClr>
                <a:schemeClr val="lt1"/>
              </a:buClr>
              <a:buSzPts val="1800"/>
              <a:buNone/>
              <a:defRPr sz="1800">
                <a:solidFill>
                  <a:schemeClr val="lt1"/>
                </a:solidFill>
              </a:defRPr>
            </a:lvl1pPr>
            <a:lvl2pPr lvl="1" rtl="0" algn="r">
              <a:lnSpc>
                <a:spcPct val="115000"/>
              </a:lnSpc>
              <a:spcBef>
                <a:spcPts val="0"/>
              </a:spcBef>
              <a:spcAft>
                <a:spcPts val="0"/>
              </a:spcAft>
              <a:buClr>
                <a:schemeClr val="lt1"/>
              </a:buClr>
              <a:buSzPts val="1800"/>
              <a:buNone/>
              <a:defRPr sz="1800">
                <a:solidFill>
                  <a:schemeClr val="lt1"/>
                </a:solidFill>
              </a:defRPr>
            </a:lvl2pPr>
            <a:lvl3pPr lvl="2" rtl="0" algn="r">
              <a:lnSpc>
                <a:spcPct val="115000"/>
              </a:lnSpc>
              <a:spcBef>
                <a:spcPts val="0"/>
              </a:spcBef>
              <a:spcAft>
                <a:spcPts val="0"/>
              </a:spcAft>
              <a:buClr>
                <a:schemeClr val="lt1"/>
              </a:buClr>
              <a:buSzPts val="1800"/>
              <a:buNone/>
              <a:defRPr sz="1800">
                <a:solidFill>
                  <a:schemeClr val="lt1"/>
                </a:solidFill>
              </a:defRPr>
            </a:lvl3pPr>
            <a:lvl4pPr lvl="3" rtl="0" algn="r">
              <a:lnSpc>
                <a:spcPct val="115000"/>
              </a:lnSpc>
              <a:spcBef>
                <a:spcPts val="0"/>
              </a:spcBef>
              <a:spcAft>
                <a:spcPts val="0"/>
              </a:spcAft>
              <a:buClr>
                <a:schemeClr val="lt1"/>
              </a:buClr>
              <a:buSzPts val="1800"/>
              <a:buNone/>
              <a:defRPr sz="1800">
                <a:solidFill>
                  <a:schemeClr val="lt1"/>
                </a:solidFill>
              </a:defRPr>
            </a:lvl4pPr>
            <a:lvl5pPr lvl="4" rtl="0" algn="r">
              <a:lnSpc>
                <a:spcPct val="115000"/>
              </a:lnSpc>
              <a:spcBef>
                <a:spcPts val="0"/>
              </a:spcBef>
              <a:spcAft>
                <a:spcPts val="0"/>
              </a:spcAft>
              <a:buClr>
                <a:schemeClr val="lt1"/>
              </a:buClr>
              <a:buSzPts val="1800"/>
              <a:buNone/>
              <a:defRPr sz="1800">
                <a:solidFill>
                  <a:schemeClr val="lt1"/>
                </a:solidFill>
              </a:defRPr>
            </a:lvl5pPr>
            <a:lvl6pPr lvl="5" rtl="0" algn="r">
              <a:lnSpc>
                <a:spcPct val="115000"/>
              </a:lnSpc>
              <a:spcBef>
                <a:spcPts val="0"/>
              </a:spcBef>
              <a:spcAft>
                <a:spcPts val="0"/>
              </a:spcAft>
              <a:buClr>
                <a:schemeClr val="lt1"/>
              </a:buClr>
              <a:buSzPts val="1800"/>
              <a:buNone/>
              <a:defRPr sz="1800">
                <a:solidFill>
                  <a:schemeClr val="lt1"/>
                </a:solidFill>
              </a:defRPr>
            </a:lvl6pPr>
            <a:lvl7pPr lvl="6" rtl="0" algn="r">
              <a:lnSpc>
                <a:spcPct val="115000"/>
              </a:lnSpc>
              <a:spcBef>
                <a:spcPts val="0"/>
              </a:spcBef>
              <a:spcAft>
                <a:spcPts val="0"/>
              </a:spcAft>
              <a:buClr>
                <a:schemeClr val="lt1"/>
              </a:buClr>
              <a:buSzPts val="1800"/>
              <a:buNone/>
              <a:defRPr sz="1800">
                <a:solidFill>
                  <a:schemeClr val="lt1"/>
                </a:solidFill>
              </a:defRPr>
            </a:lvl7pPr>
            <a:lvl8pPr lvl="7" rtl="0" algn="r">
              <a:lnSpc>
                <a:spcPct val="115000"/>
              </a:lnSpc>
              <a:spcBef>
                <a:spcPts val="0"/>
              </a:spcBef>
              <a:spcAft>
                <a:spcPts val="0"/>
              </a:spcAft>
              <a:buClr>
                <a:schemeClr val="lt1"/>
              </a:buClr>
              <a:buSzPts val="1800"/>
              <a:buNone/>
              <a:defRPr sz="1800">
                <a:solidFill>
                  <a:schemeClr val="lt1"/>
                </a:solidFill>
              </a:defRPr>
            </a:lvl8pPr>
            <a:lvl9pPr lvl="8" rtl="0" algn="r">
              <a:lnSpc>
                <a:spcPct val="115000"/>
              </a:lnSpc>
              <a:spcBef>
                <a:spcPts val="0"/>
              </a:spcBef>
              <a:spcAft>
                <a:spcPts val="0"/>
              </a:spcAft>
              <a:buClr>
                <a:schemeClr val="lt1"/>
              </a:buClr>
              <a:buSzPts val="1800"/>
              <a:buNone/>
              <a:defRPr sz="1800">
                <a:solidFill>
                  <a:schemeClr val="lt1"/>
                </a:solidFill>
              </a:defRPr>
            </a:lvl9pPr>
          </a:lstStyle>
          <a:p/>
        </p:txBody>
      </p:sp>
      <p:sp>
        <p:nvSpPr>
          <p:cNvPr id="146" name="Google Shape;146;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147" name="Shape 147"/>
        <p:cNvGrpSpPr/>
        <p:nvPr/>
      </p:nvGrpSpPr>
      <p:grpSpPr>
        <a:xfrm>
          <a:off x="0" y="0"/>
          <a:ext cx="0" cy="0"/>
          <a:chOff x="0" y="0"/>
          <a:chExt cx="0" cy="0"/>
        </a:xfrm>
      </p:grpSpPr>
      <p:sp>
        <p:nvSpPr>
          <p:cNvPr id="148" name="Google Shape;148;p33"/>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 name="Google Shape;149;p33"/>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50" name="Google Shape;150;p33"/>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1" name="Google Shape;151;p33"/>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152" name="Shape 152"/>
        <p:cNvGrpSpPr/>
        <p:nvPr/>
      </p:nvGrpSpPr>
      <p:grpSpPr>
        <a:xfrm>
          <a:off x="0" y="0"/>
          <a:ext cx="0" cy="0"/>
          <a:chOff x="0" y="0"/>
          <a:chExt cx="0" cy="0"/>
        </a:xfrm>
      </p:grpSpPr>
      <p:sp>
        <p:nvSpPr>
          <p:cNvPr id="153" name="Google Shape;153;p34"/>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4" name="Google Shape;154;p34"/>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55" name="Google Shape;155;p34"/>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6" name="Google Shape;156;p34"/>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57" name="Google Shape;157;p34"/>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58" name="Google Shape;158;p34"/>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159" name="Shape 159"/>
        <p:cNvGrpSpPr/>
        <p:nvPr/>
      </p:nvGrpSpPr>
      <p:grpSpPr>
        <a:xfrm>
          <a:off x="0" y="0"/>
          <a:ext cx="0" cy="0"/>
          <a:chOff x="0" y="0"/>
          <a:chExt cx="0" cy="0"/>
        </a:xfrm>
      </p:grpSpPr>
      <p:sp>
        <p:nvSpPr>
          <p:cNvPr id="160" name="Google Shape;160;p35"/>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p35"/>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2" name="Google Shape;162;p3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3" name="Google Shape;163;p3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164" name="Shape 164"/>
        <p:cNvGrpSpPr/>
        <p:nvPr/>
      </p:nvGrpSpPr>
      <p:grpSpPr>
        <a:xfrm>
          <a:off x="0" y="0"/>
          <a:ext cx="0" cy="0"/>
          <a:chOff x="0" y="0"/>
          <a:chExt cx="0" cy="0"/>
        </a:xfrm>
      </p:grpSpPr>
      <p:sp>
        <p:nvSpPr>
          <p:cNvPr id="165" name="Google Shape;165;p36"/>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p36"/>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7" name="Google Shape;167;p36"/>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68" name="Google Shape;168;p36"/>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69" name="Google Shape;169;p36"/>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70" name="Google Shape;170;p36"/>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171" name="Shape 171"/>
        <p:cNvGrpSpPr/>
        <p:nvPr/>
      </p:nvGrpSpPr>
      <p:grpSpPr>
        <a:xfrm>
          <a:off x="0" y="0"/>
          <a:ext cx="0" cy="0"/>
          <a:chOff x="0" y="0"/>
          <a:chExt cx="0" cy="0"/>
        </a:xfrm>
      </p:grpSpPr>
      <p:sp>
        <p:nvSpPr>
          <p:cNvPr id="172" name="Google Shape;172;p37"/>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7"/>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700"/>
              <a:buNone/>
              <a:defRPr b="1" sz="27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74" name="Google Shape;174;p37"/>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400"/>
              <a:buNone/>
              <a:defRPr i="1"/>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5" name="Google Shape;175;p37"/>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p37"/>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177" name="Google Shape;177;p37"/>
          <p:cNvSpPr/>
          <p:nvPr>
            <p:ph idx="2" type="pic"/>
          </p:nvPr>
        </p:nvSpPr>
        <p:spPr>
          <a:xfrm>
            <a:off x="6996550" y="438550"/>
            <a:ext cx="1618200" cy="961500"/>
          </a:xfrm>
          <a:prstGeom prst="rect">
            <a:avLst/>
          </a:prstGeom>
          <a:noFill/>
          <a:ln>
            <a:noFill/>
          </a:ln>
        </p:spPr>
      </p:sp>
      <p:sp>
        <p:nvSpPr>
          <p:cNvPr id="178" name="Google Shape;178;p37"/>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79" name="Google Shape;179;p37"/>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180" name="Shape 180"/>
        <p:cNvGrpSpPr/>
        <p:nvPr/>
      </p:nvGrpSpPr>
      <p:grpSpPr>
        <a:xfrm>
          <a:off x="0" y="0"/>
          <a:ext cx="0" cy="0"/>
          <a:chOff x="0" y="0"/>
          <a:chExt cx="0" cy="0"/>
        </a:xfrm>
      </p:grpSpPr>
      <p:sp>
        <p:nvSpPr>
          <p:cNvPr id="181" name="Google Shape;181;p38"/>
          <p:cNvSpPr/>
          <p:nvPr>
            <p:ph idx="2" type="pic"/>
          </p:nvPr>
        </p:nvSpPr>
        <p:spPr>
          <a:xfrm>
            <a:off x="0" y="0"/>
            <a:ext cx="9144000" cy="51435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182" name="Shape 182"/>
        <p:cNvGrpSpPr/>
        <p:nvPr/>
      </p:nvGrpSpPr>
      <p:grpSpPr>
        <a:xfrm>
          <a:off x="0" y="0"/>
          <a:ext cx="0" cy="0"/>
          <a:chOff x="0" y="0"/>
          <a:chExt cx="0" cy="0"/>
        </a:xfrm>
      </p:grpSpPr>
      <p:sp>
        <p:nvSpPr>
          <p:cNvPr id="183" name="Google Shape;183;p39"/>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84" name="Google Shape;184;p39"/>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85" name="Google Shape;185;p39"/>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b="1" sz="26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86" name="Google Shape;186;p39"/>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800"/>
              <a:buNone/>
              <a:defRPr sz="1800"/>
            </a:lvl2pPr>
            <a:lvl3pPr lvl="2" rtl="0" algn="l">
              <a:lnSpc>
                <a:spcPct val="100000"/>
              </a:lnSpc>
              <a:spcBef>
                <a:spcPts val="0"/>
              </a:spcBef>
              <a:spcAft>
                <a:spcPts val="0"/>
              </a:spcAft>
              <a:buSzPts val="1800"/>
              <a:buNone/>
              <a:defRPr sz="1800"/>
            </a:lvl3pPr>
            <a:lvl4pPr lvl="3" rtl="0" algn="l">
              <a:lnSpc>
                <a:spcPct val="100000"/>
              </a:lnSpc>
              <a:spcBef>
                <a:spcPts val="0"/>
              </a:spcBef>
              <a:spcAft>
                <a:spcPts val="0"/>
              </a:spcAft>
              <a:buSzPts val="1800"/>
              <a:buNone/>
              <a:defRPr sz="1800"/>
            </a:lvl4pPr>
            <a:lvl5pPr lvl="4" rtl="0" algn="l">
              <a:lnSpc>
                <a:spcPct val="100000"/>
              </a:lnSpc>
              <a:spcBef>
                <a:spcPts val="0"/>
              </a:spcBef>
              <a:spcAft>
                <a:spcPts val="0"/>
              </a:spcAft>
              <a:buSzPts val="1800"/>
              <a:buNone/>
              <a:defRPr sz="1800"/>
            </a:lvl5pPr>
            <a:lvl6pPr lvl="5" rtl="0" algn="l">
              <a:lnSpc>
                <a:spcPct val="100000"/>
              </a:lnSpc>
              <a:spcBef>
                <a:spcPts val="0"/>
              </a:spcBef>
              <a:spcAft>
                <a:spcPts val="0"/>
              </a:spcAft>
              <a:buSzPts val="1800"/>
              <a:buNone/>
              <a:defRPr sz="1800"/>
            </a:lvl6pPr>
            <a:lvl7pPr lvl="6" rtl="0" algn="l">
              <a:lnSpc>
                <a:spcPct val="100000"/>
              </a:lnSpc>
              <a:spcBef>
                <a:spcPts val="0"/>
              </a:spcBef>
              <a:spcAft>
                <a:spcPts val="0"/>
              </a:spcAft>
              <a:buSzPts val="1800"/>
              <a:buNone/>
              <a:defRPr sz="1800"/>
            </a:lvl7pPr>
            <a:lvl8pPr lvl="7" rtl="0" algn="l">
              <a:lnSpc>
                <a:spcPct val="100000"/>
              </a:lnSpc>
              <a:spcBef>
                <a:spcPts val="0"/>
              </a:spcBef>
              <a:spcAft>
                <a:spcPts val="0"/>
              </a:spcAft>
              <a:buSzPts val="1800"/>
              <a:buNone/>
              <a:defRPr sz="1800"/>
            </a:lvl8pPr>
            <a:lvl9pPr lvl="8" rtl="0" algn="l">
              <a:lnSpc>
                <a:spcPct val="100000"/>
              </a:lnSpc>
              <a:spcBef>
                <a:spcPts val="0"/>
              </a:spcBef>
              <a:spcAft>
                <a:spcPts val="0"/>
              </a:spcAft>
              <a:buSzPts val="18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187" name="Shape 187"/>
        <p:cNvGrpSpPr/>
        <p:nvPr/>
      </p:nvGrpSpPr>
      <p:grpSpPr>
        <a:xfrm>
          <a:off x="0" y="0"/>
          <a:ext cx="0" cy="0"/>
          <a:chOff x="0" y="0"/>
          <a:chExt cx="0" cy="0"/>
        </a:xfrm>
      </p:grpSpPr>
      <p:sp>
        <p:nvSpPr>
          <p:cNvPr id="188" name="Google Shape;188;p40"/>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4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b="1"/>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90" name="Google Shape;190;p4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200"/>
              <a:buNone/>
              <a:defRPr sz="12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pic>
        <p:nvPicPr>
          <p:cNvPr id="191" name="Google Shape;191;p40"/>
          <p:cNvPicPr preferRelativeResize="0"/>
          <p:nvPr/>
        </p:nvPicPr>
        <p:blipFill rotWithShape="1">
          <a:blip r:embed="rId2">
            <a:alphaModFix/>
          </a:blip>
          <a:srcRect b="3540" l="0" r="0" t="3540"/>
          <a:stretch/>
        </p:blipFill>
        <p:spPr>
          <a:xfrm>
            <a:off x="8640075" y="0"/>
            <a:ext cx="367500" cy="5143499"/>
          </a:xfrm>
          <a:prstGeom prst="rect">
            <a:avLst/>
          </a:prstGeom>
          <a:noFill/>
          <a:ln>
            <a:noFill/>
          </a:ln>
        </p:spPr>
      </p:pic>
      <p:sp>
        <p:nvSpPr>
          <p:cNvPr id="192" name="Google Shape;192;p4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93" name="Google Shape;193;p4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94" name="Shape 194"/>
        <p:cNvGrpSpPr/>
        <p:nvPr/>
      </p:nvGrpSpPr>
      <p:grpSpPr>
        <a:xfrm>
          <a:off x="0" y="0"/>
          <a:ext cx="0" cy="0"/>
          <a:chOff x="0" y="0"/>
          <a:chExt cx="0" cy="0"/>
        </a:xfrm>
      </p:grpSpPr>
      <p:sp>
        <p:nvSpPr>
          <p:cNvPr id="195" name="Google Shape;195;p41"/>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60"/>
            </a:srgbClr>
          </a:solidFill>
          <a:ln>
            <a:noFill/>
          </a:ln>
        </p:spPr>
      </p:sp>
      <p:sp>
        <p:nvSpPr>
          <p:cNvPr id="196" name="Google Shape;196;p41"/>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97" name="Google Shape;197;p41"/>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98" name="Google Shape;198;p41"/>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99" name="Google Shape;199;p41"/>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200" name="Google Shape;200;p4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201" name="Shape 201"/>
        <p:cNvGrpSpPr/>
        <p:nvPr/>
      </p:nvGrpSpPr>
      <p:grpSpPr>
        <a:xfrm>
          <a:off x="0" y="0"/>
          <a:ext cx="0" cy="0"/>
          <a:chOff x="0" y="0"/>
          <a:chExt cx="0" cy="0"/>
        </a:xfrm>
      </p:grpSpPr>
      <p:sp>
        <p:nvSpPr>
          <p:cNvPr id="202" name="Google Shape;202;p4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43"/>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60"/>
            </a:srgbClr>
          </a:solidFill>
          <a:ln>
            <a:noFill/>
          </a:ln>
        </p:spPr>
      </p:sp>
      <p:sp>
        <p:nvSpPr>
          <p:cNvPr id="205" name="Google Shape;205;p43"/>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06" name="Google Shape;206;p43"/>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07" name="Google Shape;207;p4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22" Type="http://schemas.openxmlformats.org/officeDocument/2006/relationships/theme" Target="../theme/theme3.xml"/><Relationship Id="rId10" Type="http://schemas.openxmlformats.org/officeDocument/2006/relationships/slideLayout" Target="../slideLayouts/slideLayout30.xml"/><Relationship Id="rId21" Type="http://schemas.openxmlformats.org/officeDocument/2006/relationships/slideLayout" Target="../slideLayouts/slideLayout41.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8" name="Shape 98"/>
        <p:cNvGrpSpPr/>
        <p:nvPr/>
      </p:nvGrpSpPr>
      <p:grpSpPr>
        <a:xfrm>
          <a:off x="0" y="0"/>
          <a:ext cx="0" cy="0"/>
          <a:chOff x="0" y="0"/>
          <a:chExt cx="0" cy="0"/>
        </a:xfrm>
      </p:grpSpPr>
      <p:sp>
        <p:nvSpPr>
          <p:cNvPr id="99" name="Google Shape;99;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0" name="Google Shape;100;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101" name="Google Shape;10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hyperlink" Target="https://web.whatsapp.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30.jpg"/><Relationship Id="rId5"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33.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29.png"/><Relationship Id="rId5"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32.jp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211" name="Shape 211"/>
        <p:cNvGrpSpPr/>
        <p:nvPr/>
      </p:nvGrpSpPr>
      <p:grpSpPr>
        <a:xfrm>
          <a:off x="0" y="0"/>
          <a:ext cx="0" cy="0"/>
          <a:chOff x="0" y="0"/>
          <a:chExt cx="0" cy="0"/>
        </a:xfrm>
      </p:grpSpPr>
      <p:sp>
        <p:nvSpPr>
          <p:cNvPr id="212" name="Google Shape;212;p44"/>
          <p:cNvSpPr txBox="1"/>
          <p:nvPr>
            <p:ph type="ctrTitle"/>
          </p:nvPr>
        </p:nvSpPr>
        <p:spPr>
          <a:xfrm>
            <a:off x="252250" y="2404400"/>
            <a:ext cx="3917100" cy="175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400">
              <a:latin typeface="Helvetica Neue"/>
              <a:ea typeface="Helvetica Neue"/>
              <a:cs typeface="Helvetica Neue"/>
              <a:sym typeface="Helvetica Neue"/>
            </a:endParaRPr>
          </a:p>
          <a:p>
            <a:pPr indent="0" lvl="0" marL="0" rtl="0" algn="l">
              <a:spcBef>
                <a:spcPts val="0"/>
              </a:spcBef>
              <a:spcAft>
                <a:spcPts val="0"/>
              </a:spcAft>
              <a:buNone/>
            </a:pPr>
            <a:r>
              <a:rPr lang="en">
                <a:solidFill>
                  <a:srgbClr val="000000"/>
                </a:solidFill>
                <a:latin typeface="Helvetica Neue"/>
                <a:ea typeface="Helvetica Neue"/>
                <a:cs typeface="Helvetica Neue"/>
                <a:sym typeface="Helvetica Neue"/>
              </a:rPr>
              <a:t>TECH TOOLS 1: </a:t>
            </a:r>
            <a:r>
              <a:rPr lang="en">
                <a:solidFill>
                  <a:srgbClr val="CD1E18"/>
                </a:solidFill>
                <a:latin typeface="Helvetica Neue"/>
                <a:ea typeface="Helvetica Neue"/>
                <a:cs typeface="Helvetica Neue"/>
                <a:sym typeface="Helvetica Neue"/>
              </a:rPr>
              <a:t>Marketing &amp; Communications</a:t>
            </a:r>
            <a:endParaRPr>
              <a:solidFill>
                <a:srgbClr val="CD1E18"/>
              </a:solidFill>
              <a:latin typeface="Helvetica Neue"/>
              <a:ea typeface="Helvetica Neue"/>
              <a:cs typeface="Helvetica Neue"/>
              <a:sym typeface="Helvetica Neue"/>
            </a:endParaRPr>
          </a:p>
        </p:txBody>
      </p:sp>
      <p:pic>
        <p:nvPicPr>
          <p:cNvPr id="213" name="Google Shape;213;p44"/>
          <p:cNvPicPr preferRelativeResize="0"/>
          <p:nvPr/>
        </p:nvPicPr>
        <p:blipFill>
          <a:blip r:embed="rId3">
            <a:alphaModFix/>
          </a:blip>
          <a:stretch>
            <a:fillRect/>
          </a:stretch>
        </p:blipFill>
        <p:spPr>
          <a:xfrm>
            <a:off x="6121421" y="1878092"/>
            <a:ext cx="2084400" cy="937982"/>
          </a:xfrm>
          <a:prstGeom prst="rect">
            <a:avLst/>
          </a:prstGeom>
          <a:noFill/>
          <a:ln>
            <a:noFill/>
          </a:ln>
        </p:spPr>
      </p:pic>
      <p:sp>
        <p:nvSpPr>
          <p:cNvPr id="214" name="Google Shape;214;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283" name="Shape 283"/>
        <p:cNvGrpSpPr/>
        <p:nvPr/>
      </p:nvGrpSpPr>
      <p:grpSpPr>
        <a:xfrm>
          <a:off x="0" y="0"/>
          <a:ext cx="0" cy="0"/>
          <a:chOff x="0" y="0"/>
          <a:chExt cx="0" cy="0"/>
        </a:xfrm>
      </p:grpSpPr>
      <p:sp>
        <p:nvSpPr>
          <p:cNvPr id="284" name="Google Shape;284;p5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5" name="Google Shape;285;p53"/>
          <p:cNvSpPr txBox="1"/>
          <p:nvPr>
            <p:ph idx="1" type="body"/>
          </p:nvPr>
        </p:nvSpPr>
        <p:spPr>
          <a:xfrm>
            <a:off x="609975" y="1431350"/>
            <a:ext cx="5733900" cy="2433300"/>
          </a:xfrm>
          <a:prstGeom prst="rect">
            <a:avLst/>
          </a:prstGeom>
        </p:spPr>
        <p:txBody>
          <a:bodyPr anchorCtr="0" anchor="t" bIns="91425" lIns="91425" spcFirstLastPara="1" rIns="91425" wrap="square" tIns="91425">
            <a:noAutofit/>
          </a:bodyPr>
          <a:lstStyle/>
          <a:p>
            <a:pPr indent="-342900" lvl="0" marL="457200" marR="1003300" rtl="0" algn="l">
              <a:lnSpc>
                <a:spcPct val="10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Save standard reply messages to send to customers.</a:t>
            </a:r>
            <a:br>
              <a:rPr lang="en" sz="1800">
                <a:solidFill>
                  <a:srgbClr val="282828"/>
                </a:solidFill>
                <a:latin typeface="Helvetica Neue"/>
                <a:ea typeface="Helvetica Neue"/>
                <a:cs typeface="Helvetica Neue"/>
                <a:sym typeface="Helvetica Neue"/>
              </a:rPr>
            </a:br>
            <a:br>
              <a:rPr lang="en" sz="1800">
                <a:solidFill>
                  <a:srgbClr val="282828"/>
                </a:solidFill>
                <a:latin typeface="Helvetica Neue"/>
                <a:ea typeface="Helvetica Neue"/>
                <a:cs typeface="Helvetica Neue"/>
                <a:sym typeface="Helvetica Neue"/>
              </a:rPr>
            </a:br>
            <a:r>
              <a:rPr i="1" lang="en" sz="1800">
                <a:solidFill>
                  <a:srgbClr val="282828"/>
                </a:solidFill>
                <a:latin typeface="Helvetica Neue"/>
                <a:ea typeface="Helvetica Neue"/>
                <a:cs typeface="Helvetica Neue"/>
                <a:sym typeface="Helvetica Neue"/>
              </a:rPr>
              <a:t>Hello, thanks for choosing ABC Tutors!</a:t>
            </a:r>
            <a:r>
              <a:rPr lang="en" sz="1800">
                <a:solidFill>
                  <a:srgbClr val="282828"/>
                </a:solidFill>
                <a:latin typeface="Helvetica Neue"/>
                <a:ea typeface="Helvetica Neue"/>
                <a:cs typeface="Helvetica Neue"/>
                <a:sym typeface="Helvetica Neue"/>
              </a:rPr>
              <a:t> </a:t>
            </a:r>
            <a:br>
              <a:rPr lang="en" sz="1800">
                <a:solidFill>
                  <a:srgbClr val="282828"/>
                </a:solidFill>
                <a:latin typeface="Helvetica Neue"/>
                <a:ea typeface="Helvetica Neue"/>
                <a:cs typeface="Helvetica Neue"/>
                <a:sym typeface="Helvetica Neue"/>
              </a:rPr>
            </a:br>
            <a:br>
              <a:rPr lang="en" sz="1800">
                <a:solidFill>
                  <a:srgbClr val="282828"/>
                </a:solidFill>
                <a:latin typeface="Helvetica Neue"/>
                <a:ea typeface="Helvetica Neue"/>
                <a:cs typeface="Helvetica Neue"/>
                <a:sym typeface="Helvetica Neue"/>
              </a:rPr>
            </a:br>
            <a:r>
              <a:rPr i="1" lang="en" sz="1800">
                <a:solidFill>
                  <a:srgbClr val="282828"/>
                </a:solidFill>
                <a:latin typeface="Helvetica Neue"/>
                <a:ea typeface="Helvetica Neue"/>
                <a:cs typeface="Helvetica Neue"/>
                <a:sym typeface="Helvetica Neue"/>
              </a:rPr>
              <a:t>Please send your child’s school, grade, subjects and full name to get started.</a:t>
            </a:r>
            <a:br>
              <a:rPr i="1" lang="en" sz="1800">
                <a:solidFill>
                  <a:srgbClr val="282828"/>
                </a:solidFill>
                <a:latin typeface="Helvetica Neue"/>
                <a:ea typeface="Helvetica Neue"/>
                <a:cs typeface="Helvetica Neue"/>
                <a:sym typeface="Helvetica Neue"/>
              </a:rPr>
            </a:br>
            <a:br>
              <a:rPr i="1" lang="en" sz="1800">
                <a:solidFill>
                  <a:srgbClr val="282828"/>
                </a:solidFill>
                <a:latin typeface="Helvetica Neue"/>
                <a:ea typeface="Helvetica Neue"/>
                <a:cs typeface="Helvetica Neue"/>
                <a:sym typeface="Helvetica Neue"/>
              </a:rPr>
            </a:br>
            <a:endParaRPr i="1" sz="1800">
              <a:solidFill>
                <a:srgbClr val="282828"/>
              </a:solidFill>
              <a:latin typeface="Helvetica Neue"/>
              <a:ea typeface="Helvetica Neue"/>
              <a:cs typeface="Helvetica Neue"/>
              <a:sym typeface="Helvetica Neue"/>
            </a:endParaRPr>
          </a:p>
          <a:p>
            <a:pPr indent="0" lvl="0" marL="0" marR="1003300" rtl="0" algn="l">
              <a:lnSpc>
                <a:spcPct val="150000"/>
              </a:lnSpc>
              <a:spcBef>
                <a:spcPts val="5600"/>
              </a:spcBef>
              <a:spcAft>
                <a:spcPts val="0"/>
              </a:spcAft>
              <a:buNone/>
            </a:pPr>
            <a:r>
              <a:t/>
            </a:r>
            <a:endParaRPr sz="1800">
              <a:solidFill>
                <a:srgbClr val="282828"/>
              </a:solidFill>
              <a:latin typeface="Helvetica Neue"/>
              <a:ea typeface="Helvetica Neue"/>
              <a:cs typeface="Helvetica Neue"/>
              <a:sym typeface="Helvetica Neue"/>
            </a:endParaRPr>
          </a:p>
          <a:p>
            <a:pPr indent="0" lvl="0" marL="0" marR="812800" rtl="0" algn="l">
              <a:lnSpc>
                <a:spcPct val="150000"/>
              </a:lnSpc>
              <a:spcBef>
                <a:spcPts val="5600"/>
              </a:spcBef>
              <a:spcAft>
                <a:spcPts val="0"/>
              </a:spcAft>
              <a:buNone/>
            </a:pPr>
            <a:r>
              <a:t/>
            </a:r>
            <a:endParaRPr sz="1800">
              <a:solidFill>
                <a:srgbClr val="282828"/>
              </a:solidFill>
              <a:latin typeface="Roboto"/>
              <a:ea typeface="Roboto"/>
              <a:cs typeface="Roboto"/>
              <a:sym typeface="Roboto"/>
            </a:endParaRPr>
          </a:p>
          <a:p>
            <a:pPr indent="0" lvl="0" marL="0" rtl="0" algn="l">
              <a:spcBef>
                <a:spcPts val="0"/>
              </a:spcBef>
              <a:spcAft>
                <a:spcPts val="1600"/>
              </a:spcAft>
              <a:buNone/>
            </a:pPr>
            <a:r>
              <a:t/>
            </a:r>
            <a:endParaRPr sz="1800">
              <a:solidFill>
                <a:srgbClr val="000000"/>
              </a:solidFill>
              <a:latin typeface="Helvetica Neue"/>
              <a:ea typeface="Helvetica Neue"/>
              <a:cs typeface="Helvetica Neue"/>
              <a:sym typeface="Helvetica Neue"/>
            </a:endParaRPr>
          </a:p>
        </p:txBody>
      </p:sp>
      <p:sp>
        <p:nvSpPr>
          <p:cNvPr id="286" name="Google Shape;286;p53"/>
          <p:cNvSpPr txBox="1"/>
          <p:nvPr>
            <p:ph type="title"/>
          </p:nvPr>
        </p:nvSpPr>
        <p:spPr>
          <a:xfrm>
            <a:off x="880600" y="565800"/>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CD1E18"/>
                </a:solidFill>
                <a:latin typeface="Helvetica Neue"/>
                <a:ea typeface="Helvetica Neue"/>
                <a:cs typeface="Helvetica Neue"/>
                <a:sym typeface="Helvetica Neue"/>
              </a:rPr>
              <a:t>Quick replies</a:t>
            </a:r>
            <a:endParaRPr sz="3000">
              <a:solidFill>
                <a:srgbClr val="CD1E18"/>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pic>
        <p:nvPicPr>
          <p:cNvPr id="287" name="Google Shape;287;p53"/>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88" name="Google Shape;288;p53"/>
          <p:cNvPicPr preferRelativeResize="0"/>
          <p:nvPr/>
        </p:nvPicPr>
        <p:blipFill>
          <a:blip r:embed="rId4">
            <a:alphaModFix/>
          </a:blip>
          <a:stretch>
            <a:fillRect/>
          </a:stretch>
        </p:blipFill>
        <p:spPr>
          <a:xfrm>
            <a:off x="3610375" y="300113"/>
            <a:ext cx="814500" cy="8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292" name="Shape 292"/>
        <p:cNvGrpSpPr/>
        <p:nvPr/>
      </p:nvGrpSpPr>
      <p:grpSpPr>
        <a:xfrm>
          <a:off x="0" y="0"/>
          <a:ext cx="0" cy="0"/>
          <a:chOff x="0" y="0"/>
          <a:chExt cx="0" cy="0"/>
        </a:xfrm>
      </p:grpSpPr>
      <p:sp>
        <p:nvSpPr>
          <p:cNvPr id="293" name="Google Shape;293;p54"/>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4" name="Google Shape;294;p54"/>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95" name="Google Shape;295;p54"/>
          <p:cNvPicPr preferRelativeResize="0"/>
          <p:nvPr/>
        </p:nvPicPr>
        <p:blipFill>
          <a:blip r:embed="rId4">
            <a:alphaModFix/>
          </a:blip>
          <a:stretch>
            <a:fillRect/>
          </a:stretch>
        </p:blipFill>
        <p:spPr>
          <a:xfrm>
            <a:off x="1005200" y="328162"/>
            <a:ext cx="5213525" cy="4487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299" name="Shape 299"/>
        <p:cNvGrpSpPr/>
        <p:nvPr/>
      </p:nvGrpSpPr>
      <p:grpSpPr>
        <a:xfrm>
          <a:off x="0" y="0"/>
          <a:ext cx="0" cy="0"/>
          <a:chOff x="0" y="0"/>
          <a:chExt cx="0" cy="0"/>
        </a:xfrm>
      </p:grpSpPr>
      <p:sp>
        <p:nvSpPr>
          <p:cNvPr id="300" name="Google Shape;300;p55"/>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1" name="Google Shape;301;p55"/>
          <p:cNvSpPr txBox="1"/>
          <p:nvPr>
            <p:ph idx="1" type="body"/>
          </p:nvPr>
        </p:nvSpPr>
        <p:spPr>
          <a:xfrm>
            <a:off x="818925" y="1625150"/>
            <a:ext cx="5733900" cy="2433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Helvetica Neue"/>
              <a:buChar char="●"/>
            </a:pPr>
            <a:r>
              <a:rPr lang="en" sz="1800">
                <a:solidFill>
                  <a:schemeClr val="dk1"/>
                </a:solidFill>
                <a:highlight>
                  <a:srgbClr val="FFFFFF"/>
                </a:highlight>
                <a:latin typeface="Helvetica Neue"/>
                <a:ea typeface="Helvetica Neue"/>
                <a:cs typeface="Helvetica Neue"/>
                <a:sym typeface="Helvetica Neue"/>
              </a:rPr>
              <a:t>Inform your customers that you are away.</a:t>
            </a:r>
            <a:endParaRPr sz="1800">
              <a:solidFill>
                <a:schemeClr val="dk1"/>
              </a:solidFill>
              <a:highlight>
                <a:srgbClr val="FFFFFF"/>
              </a:highlight>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sz="1800">
                <a:solidFill>
                  <a:schemeClr val="dk1"/>
                </a:solidFill>
                <a:highlight>
                  <a:srgbClr val="FFFFFF"/>
                </a:highlight>
                <a:latin typeface="Helvetica Neue"/>
                <a:ea typeface="Helvetica Neue"/>
                <a:cs typeface="Helvetica Neue"/>
                <a:sym typeface="Helvetica Neue"/>
              </a:rPr>
              <a:t>You can customise the message or add a schedule for the away message.</a:t>
            </a:r>
            <a:endParaRPr sz="1800">
              <a:solidFill>
                <a:srgbClr val="000000"/>
              </a:solidFill>
              <a:latin typeface="Helvetica Neue"/>
              <a:ea typeface="Helvetica Neue"/>
              <a:cs typeface="Helvetica Neue"/>
              <a:sym typeface="Helvetica Neue"/>
            </a:endParaRPr>
          </a:p>
        </p:txBody>
      </p:sp>
      <p:sp>
        <p:nvSpPr>
          <p:cNvPr id="302" name="Google Shape;302;p55"/>
          <p:cNvSpPr txBox="1"/>
          <p:nvPr>
            <p:ph type="title"/>
          </p:nvPr>
        </p:nvSpPr>
        <p:spPr>
          <a:xfrm>
            <a:off x="818925" y="603325"/>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CD1E18"/>
                </a:solidFill>
                <a:latin typeface="Helvetica Neue"/>
                <a:ea typeface="Helvetica Neue"/>
                <a:cs typeface="Helvetica Neue"/>
                <a:sym typeface="Helvetica Neue"/>
              </a:rPr>
              <a:t>Away message</a:t>
            </a:r>
            <a:endParaRPr>
              <a:solidFill>
                <a:srgbClr val="000000"/>
              </a:solidFill>
            </a:endParaRPr>
          </a:p>
        </p:txBody>
      </p:sp>
      <p:pic>
        <p:nvPicPr>
          <p:cNvPr id="303" name="Google Shape;303;p55"/>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304" name="Google Shape;304;p55"/>
          <p:cNvPicPr preferRelativeResize="0"/>
          <p:nvPr/>
        </p:nvPicPr>
        <p:blipFill>
          <a:blip r:embed="rId4">
            <a:alphaModFix/>
          </a:blip>
          <a:stretch>
            <a:fillRect/>
          </a:stretch>
        </p:blipFill>
        <p:spPr>
          <a:xfrm>
            <a:off x="3633175" y="350288"/>
            <a:ext cx="814500" cy="814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308" name="Shape 308"/>
        <p:cNvGrpSpPr/>
        <p:nvPr/>
      </p:nvGrpSpPr>
      <p:grpSpPr>
        <a:xfrm>
          <a:off x="0" y="0"/>
          <a:ext cx="0" cy="0"/>
          <a:chOff x="0" y="0"/>
          <a:chExt cx="0" cy="0"/>
        </a:xfrm>
      </p:grpSpPr>
      <p:sp>
        <p:nvSpPr>
          <p:cNvPr id="309" name="Google Shape;309;p5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0" name="Google Shape;310;p56"/>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311" name="Google Shape;311;p56"/>
          <p:cNvPicPr preferRelativeResize="0"/>
          <p:nvPr/>
        </p:nvPicPr>
        <p:blipFill>
          <a:blip r:embed="rId4">
            <a:alphaModFix/>
          </a:blip>
          <a:stretch>
            <a:fillRect/>
          </a:stretch>
        </p:blipFill>
        <p:spPr>
          <a:xfrm>
            <a:off x="2557428" y="568686"/>
            <a:ext cx="2606400" cy="45139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315" name="Shape 315"/>
        <p:cNvGrpSpPr/>
        <p:nvPr/>
      </p:nvGrpSpPr>
      <p:grpSpPr>
        <a:xfrm>
          <a:off x="0" y="0"/>
          <a:ext cx="0" cy="0"/>
          <a:chOff x="0" y="0"/>
          <a:chExt cx="0" cy="0"/>
        </a:xfrm>
      </p:grpSpPr>
      <p:sp>
        <p:nvSpPr>
          <p:cNvPr id="316" name="Google Shape;316;p5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7" name="Google Shape;317;p57"/>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318" name="Google Shape;318;p57"/>
          <p:cNvSpPr txBox="1"/>
          <p:nvPr>
            <p:ph type="title"/>
          </p:nvPr>
        </p:nvSpPr>
        <p:spPr>
          <a:xfrm>
            <a:off x="775525" y="629175"/>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CD1E18"/>
                </a:solidFill>
                <a:latin typeface="Helvetica Neue"/>
                <a:ea typeface="Helvetica Neue"/>
                <a:cs typeface="Helvetica Neue"/>
                <a:sym typeface="Helvetica Neue"/>
              </a:rPr>
              <a:t>Labels</a:t>
            </a:r>
            <a:endParaRPr sz="3000">
              <a:solidFill>
                <a:srgbClr val="CD1E18"/>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pic>
        <p:nvPicPr>
          <p:cNvPr id="319" name="Google Shape;319;p57"/>
          <p:cNvPicPr preferRelativeResize="0"/>
          <p:nvPr/>
        </p:nvPicPr>
        <p:blipFill>
          <a:blip r:embed="rId4">
            <a:alphaModFix/>
          </a:blip>
          <a:stretch>
            <a:fillRect/>
          </a:stretch>
        </p:blipFill>
        <p:spPr>
          <a:xfrm>
            <a:off x="2173175" y="395238"/>
            <a:ext cx="814500" cy="814500"/>
          </a:xfrm>
          <a:prstGeom prst="rect">
            <a:avLst/>
          </a:prstGeom>
          <a:noFill/>
          <a:ln>
            <a:noFill/>
          </a:ln>
        </p:spPr>
      </p:pic>
      <p:sp>
        <p:nvSpPr>
          <p:cNvPr id="320" name="Google Shape;320;p57"/>
          <p:cNvSpPr txBox="1"/>
          <p:nvPr>
            <p:ph idx="1" type="body"/>
          </p:nvPr>
        </p:nvSpPr>
        <p:spPr>
          <a:xfrm>
            <a:off x="520425" y="1468050"/>
            <a:ext cx="7734600" cy="2207400"/>
          </a:xfrm>
          <a:prstGeom prst="rect">
            <a:avLst/>
          </a:prstGeom>
        </p:spPr>
        <p:txBody>
          <a:bodyPr anchorCtr="0" anchor="t" bIns="91425" lIns="91425" spcFirstLastPara="1" rIns="91425" wrap="square" tIns="91425">
            <a:noAutofit/>
          </a:bodyPr>
          <a:lstStyle/>
          <a:p>
            <a:pPr indent="-330200" lvl="0" marL="457200" marR="1003300" rtl="0" algn="l">
              <a:lnSpc>
                <a:spcPct val="100000"/>
              </a:lnSpc>
              <a:spcBef>
                <a:spcPts val="0"/>
              </a:spcBef>
              <a:spcAft>
                <a:spcPts val="0"/>
              </a:spcAft>
              <a:buClr>
                <a:srgbClr val="282828"/>
              </a:buClr>
              <a:buSzPts val="1600"/>
              <a:buFont typeface="Helvetica Neue"/>
              <a:buChar char="●"/>
            </a:pPr>
            <a:r>
              <a:rPr lang="en">
                <a:solidFill>
                  <a:srgbClr val="282828"/>
                </a:solidFill>
                <a:latin typeface="Helvetica Neue"/>
                <a:ea typeface="Helvetica Neue"/>
                <a:cs typeface="Helvetica Neue"/>
                <a:sym typeface="Helvetica Neue"/>
              </a:rPr>
              <a:t>Organise your contacts according to where they are in your sales funnel.</a:t>
            </a:r>
            <a:endParaRPr>
              <a:solidFill>
                <a:srgbClr val="282828"/>
              </a:solidFill>
              <a:latin typeface="Helvetica Neue"/>
              <a:ea typeface="Helvetica Neue"/>
              <a:cs typeface="Helvetica Neue"/>
              <a:sym typeface="Helvetica Neue"/>
            </a:endParaRPr>
          </a:p>
          <a:p>
            <a:pPr indent="-330200" lvl="0" marL="457200" marR="1003300" rtl="0" algn="l">
              <a:lnSpc>
                <a:spcPct val="100000"/>
              </a:lnSpc>
              <a:spcBef>
                <a:spcPts val="0"/>
              </a:spcBef>
              <a:spcAft>
                <a:spcPts val="0"/>
              </a:spcAft>
              <a:buClr>
                <a:srgbClr val="282828"/>
              </a:buClr>
              <a:buSzPts val="1600"/>
              <a:buFont typeface="Helvetica Neue"/>
              <a:buChar char="●"/>
            </a:pPr>
            <a:r>
              <a:rPr lang="en">
                <a:solidFill>
                  <a:srgbClr val="282828"/>
                </a:solidFill>
                <a:latin typeface="Helvetica Neue"/>
                <a:ea typeface="Helvetica Neue"/>
                <a:cs typeface="Helvetica Neue"/>
                <a:sym typeface="Helvetica Neue"/>
              </a:rPr>
              <a:t>Allows you to create lists of customers for news and updates. </a:t>
            </a:r>
            <a:endParaRPr>
              <a:solidFill>
                <a:srgbClr val="282828"/>
              </a:solidFill>
              <a:latin typeface="Helvetica Neue"/>
              <a:ea typeface="Helvetica Neue"/>
              <a:cs typeface="Helvetica Neue"/>
              <a:sym typeface="Helvetica Neue"/>
            </a:endParaRPr>
          </a:p>
          <a:p>
            <a:pPr indent="0" lvl="0" marL="0" marR="1003300" rtl="0" algn="l">
              <a:lnSpc>
                <a:spcPct val="100000"/>
              </a:lnSpc>
              <a:spcBef>
                <a:spcPts val="5600"/>
              </a:spcBef>
              <a:spcAft>
                <a:spcPts val="0"/>
              </a:spcAft>
              <a:buNone/>
            </a:pPr>
            <a:r>
              <a:rPr lang="en" u="sng">
                <a:solidFill>
                  <a:srgbClr val="282828"/>
                </a:solidFill>
                <a:latin typeface="Helvetica Neue"/>
                <a:ea typeface="Helvetica Neue"/>
                <a:cs typeface="Helvetica Neue"/>
                <a:sym typeface="Helvetica Neue"/>
              </a:rPr>
              <a:t>As soon as you have a new incoming whatsapp...</a:t>
            </a:r>
            <a:br>
              <a:rPr lang="en">
                <a:solidFill>
                  <a:srgbClr val="282828"/>
                </a:solidFill>
                <a:latin typeface="Helvetica Neue"/>
                <a:ea typeface="Helvetica Neue"/>
                <a:cs typeface="Helvetica Neue"/>
                <a:sym typeface="Helvetica Neue"/>
              </a:rPr>
            </a:br>
            <a:r>
              <a:rPr lang="en">
                <a:solidFill>
                  <a:srgbClr val="282828"/>
                </a:solidFill>
                <a:latin typeface="Helvetica Neue"/>
                <a:ea typeface="Helvetica Neue"/>
                <a:cs typeface="Helvetica Neue"/>
                <a:sym typeface="Helvetica Neue"/>
              </a:rPr>
              <a:t>1. Save the contact with a standard format. e.g. first name/ first name &amp; last name.</a:t>
            </a:r>
            <a:br>
              <a:rPr lang="en">
                <a:solidFill>
                  <a:srgbClr val="282828"/>
                </a:solidFill>
                <a:latin typeface="Helvetica Neue"/>
                <a:ea typeface="Helvetica Neue"/>
                <a:cs typeface="Helvetica Neue"/>
                <a:sym typeface="Helvetica Neue"/>
              </a:rPr>
            </a:br>
            <a:r>
              <a:rPr lang="en">
                <a:solidFill>
                  <a:srgbClr val="282828"/>
                </a:solidFill>
                <a:latin typeface="Helvetica Neue"/>
                <a:ea typeface="Helvetica Neue"/>
                <a:cs typeface="Helvetica Neue"/>
                <a:sym typeface="Helvetica Neue"/>
              </a:rPr>
              <a:t>2. Add a label. Update these labels as conversations or they move through your sales funnel. </a:t>
            </a:r>
            <a:endParaRPr>
              <a:solidFill>
                <a:srgbClr val="282828"/>
              </a:solidFill>
              <a:latin typeface="Helvetica Neue"/>
              <a:ea typeface="Helvetica Neue"/>
              <a:cs typeface="Helvetica Neue"/>
              <a:sym typeface="Helvetica Neue"/>
            </a:endParaRPr>
          </a:p>
          <a:p>
            <a:pPr indent="0" lvl="0" marL="457200" marR="1003300" rtl="0" algn="l">
              <a:lnSpc>
                <a:spcPct val="100000"/>
              </a:lnSpc>
              <a:spcBef>
                <a:spcPts val="5600"/>
              </a:spcBef>
              <a:spcAft>
                <a:spcPts val="0"/>
              </a:spcAft>
              <a:buNone/>
            </a:pPr>
            <a:r>
              <a:t/>
            </a:r>
            <a:endParaRPr>
              <a:solidFill>
                <a:srgbClr val="282828"/>
              </a:solidFill>
              <a:latin typeface="Helvetica Neue"/>
              <a:ea typeface="Helvetica Neue"/>
              <a:cs typeface="Helvetica Neue"/>
              <a:sym typeface="Helvetica Neue"/>
            </a:endParaRPr>
          </a:p>
          <a:p>
            <a:pPr indent="0" lvl="0" marL="0" marR="1003300" rtl="0" algn="l">
              <a:lnSpc>
                <a:spcPct val="150000"/>
              </a:lnSpc>
              <a:spcBef>
                <a:spcPts val="5600"/>
              </a:spcBef>
              <a:spcAft>
                <a:spcPts val="0"/>
              </a:spcAft>
              <a:buNone/>
            </a:pPr>
            <a:r>
              <a:t/>
            </a:r>
            <a:endParaRPr>
              <a:solidFill>
                <a:srgbClr val="282828"/>
              </a:solidFill>
              <a:latin typeface="Helvetica Neue"/>
              <a:ea typeface="Helvetica Neue"/>
              <a:cs typeface="Helvetica Neue"/>
              <a:sym typeface="Helvetica Neue"/>
            </a:endParaRPr>
          </a:p>
          <a:p>
            <a:pPr indent="0" lvl="0" marL="0" marR="812800" rtl="0" algn="l">
              <a:lnSpc>
                <a:spcPct val="150000"/>
              </a:lnSpc>
              <a:spcBef>
                <a:spcPts val="5600"/>
              </a:spcBef>
              <a:spcAft>
                <a:spcPts val="0"/>
              </a:spcAft>
              <a:buNone/>
            </a:pPr>
            <a:r>
              <a:t/>
            </a:r>
            <a:endParaRPr>
              <a:solidFill>
                <a:srgbClr val="282828"/>
              </a:solidFill>
              <a:latin typeface="Roboto"/>
              <a:ea typeface="Roboto"/>
              <a:cs typeface="Roboto"/>
              <a:sym typeface="Roboto"/>
            </a:endParaRPr>
          </a:p>
          <a:p>
            <a:pPr indent="0" lvl="0" marL="0" rtl="0" algn="l">
              <a:spcBef>
                <a:spcPts val="0"/>
              </a:spcBef>
              <a:spcAft>
                <a:spcPts val="1600"/>
              </a:spcAft>
              <a:buNone/>
            </a:pPr>
            <a:r>
              <a:t/>
            </a:r>
            <a:endParaRPr>
              <a:solidFill>
                <a:srgbClr val="000000"/>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324" name="Shape 324"/>
        <p:cNvGrpSpPr/>
        <p:nvPr/>
      </p:nvGrpSpPr>
      <p:grpSpPr>
        <a:xfrm>
          <a:off x="0" y="0"/>
          <a:ext cx="0" cy="0"/>
          <a:chOff x="0" y="0"/>
          <a:chExt cx="0" cy="0"/>
        </a:xfrm>
      </p:grpSpPr>
      <p:sp>
        <p:nvSpPr>
          <p:cNvPr id="325" name="Google Shape;325;p5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6" name="Google Shape;326;p58"/>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327" name="Google Shape;327;p58"/>
          <p:cNvSpPr/>
          <p:nvPr/>
        </p:nvSpPr>
        <p:spPr>
          <a:xfrm rot="-10799782">
            <a:off x="208978" y="342459"/>
            <a:ext cx="4725600" cy="3599400"/>
          </a:xfrm>
          <a:prstGeom prst="triangle">
            <a:avLst>
              <a:gd fmla="val 5000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8" name="Google Shape;328;p58"/>
          <p:cNvCxnSpPr/>
          <p:nvPr/>
        </p:nvCxnSpPr>
        <p:spPr>
          <a:xfrm>
            <a:off x="777925" y="1149450"/>
            <a:ext cx="3622500" cy="0"/>
          </a:xfrm>
          <a:prstGeom prst="straightConnector1">
            <a:avLst/>
          </a:prstGeom>
          <a:noFill/>
          <a:ln cap="flat" cmpd="sng" w="9525">
            <a:solidFill>
              <a:schemeClr val="dk2"/>
            </a:solidFill>
            <a:prstDash val="solid"/>
            <a:round/>
            <a:headEnd len="med" w="med" type="none"/>
            <a:tailEnd len="med" w="med" type="none"/>
          </a:ln>
        </p:spPr>
      </p:cxnSp>
      <p:cxnSp>
        <p:nvCxnSpPr>
          <p:cNvPr id="329" name="Google Shape;329;p58"/>
          <p:cNvCxnSpPr>
            <a:stCxn id="327" idx="5"/>
          </p:cNvCxnSpPr>
          <p:nvPr/>
        </p:nvCxnSpPr>
        <p:spPr>
          <a:xfrm>
            <a:off x="1390378" y="2142084"/>
            <a:ext cx="2362800" cy="300"/>
          </a:xfrm>
          <a:prstGeom prst="straightConnector1">
            <a:avLst/>
          </a:prstGeom>
          <a:noFill/>
          <a:ln cap="flat" cmpd="sng" w="9525">
            <a:solidFill>
              <a:schemeClr val="dk2"/>
            </a:solidFill>
            <a:prstDash val="solid"/>
            <a:round/>
            <a:headEnd len="med" w="med" type="none"/>
            <a:tailEnd len="med" w="med" type="none"/>
          </a:ln>
        </p:spPr>
      </p:cxnSp>
      <p:sp>
        <p:nvSpPr>
          <p:cNvPr id="330" name="Google Shape;330;p58"/>
          <p:cNvSpPr txBox="1"/>
          <p:nvPr/>
        </p:nvSpPr>
        <p:spPr>
          <a:xfrm>
            <a:off x="1921525" y="626975"/>
            <a:ext cx="1524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D1E18"/>
                </a:solidFill>
                <a:latin typeface="Helvetica Neue"/>
                <a:ea typeface="Helvetica Neue"/>
                <a:cs typeface="Helvetica Neue"/>
                <a:sym typeface="Helvetica Neue"/>
              </a:rPr>
              <a:t>INTERESTED</a:t>
            </a:r>
            <a:endParaRPr b="1">
              <a:solidFill>
                <a:srgbClr val="CD1E18"/>
              </a:solidFill>
              <a:latin typeface="Helvetica Neue"/>
              <a:ea typeface="Helvetica Neue"/>
              <a:cs typeface="Helvetica Neue"/>
              <a:sym typeface="Helvetica Neue"/>
            </a:endParaRPr>
          </a:p>
        </p:txBody>
      </p:sp>
      <p:sp>
        <p:nvSpPr>
          <p:cNvPr id="331" name="Google Shape;331;p58"/>
          <p:cNvSpPr txBox="1"/>
          <p:nvPr/>
        </p:nvSpPr>
        <p:spPr>
          <a:xfrm>
            <a:off x="1758925" y="1635375"/>
            <a:ext cx="1625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D1E18"/>
                </a:solidFill>
                <a:latin typeface="Helvetica Neue"/>
                <a:ea typeface="Helvetica Neue"/>
                <a:cs typeface="Helvetica Neue"/>
                <a:sym typeface="Helvetica Neue"/>
              </a:rPr>
              <a:t>PLACED ORDER</a:t>
            </a:r>
            <a:endParaRPr b="1">
              <a:solidFill>
                <a:srgbClr val="CD1E18"/>
              </a:solidFill>
              <a:latin typeface="Helvetica Neue"/>
              <a:ea typeface="Helvetica Neue"/>
              <a:cs typeface="Helvetica Neue"/>
              <a:sym typeface="Helvetica Neue"/>
            </a:endParaRPr>
          </a:p>
        </p:txBody>
      </p:sp>
      <p:sp>
        <p:nvSpPr>
          <p:cNvPr id="332" name="Google Shape;332;p58"/>
          <p:cNvSpPr txBox="1"/>
          <p:nvPr/>
        </p:nvSpPr>
        <p:spPr>
          <a:xfrm>
            <a:off x="2063725" y="2468450"/>
            <a:ext cx="1050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D1E18"/>
                </a:solidFill>
                <a:latin typeface="Helvetica Neue"/>
                <a:ea typeface="Helvetica Neue"/>
                <a:cs typeface="Helvetica Neue"/>
                <a:sym typeface="Helvetica Neue"/>
              </a:rPr>
              <a:t>PENDING PAYMENT</a:t>
            </a:r>
            <a:endParaRPr b="1">
              <a:solidFill>
                <a:srgbClr val="CD1E18"/>
              </a:solidFill>
              <a:latin typeface="Helvetica Neue"/>
              <a:ea typeface="Helvetica Neue"/>
              <a:cs typeface="Helvetica Neue"/>
              <a:sym typeface="Helvetica Neue"/>
            </a:endParaRPr>
          </a:p>
        </p:txBody>
      </p:sp>
      <p:sp>
        <p:nvSpPr>
          <p:cNvPr id="333" name="Google Shape;333;p58"/>
          <p:cNvSpPr txBox="1"/>
          <p:nvPr/>
        </p:nvSpPr>
        <p:spPr>
          <a:xfrm>
            <a:off x="1917175" y="4009225"/>
            <a:ext cx="1309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D1E18"/>
                </a:solidFill>
                <a:latin typeface="Helvetica Neue"/>
                <a:ea typeface="Helvetica Neue"/>
                <a:cs typeface="Helvetica Neue"/>
                <a:sym typeface="Helvetica Neue"/>
              </a:rPr>
              <a:t>TSHWANE CUSTOMER</a:t>
            </a:r>
            <a:endParaRPr b="1">
              <a:solidFill>
                <a:srgbClr val="CD1E18"/>
              </a:solidFill>
              <a:latin typeface="Helvetica Neue"/>
              <a:ea typeface="Helvetica Neue"/>
              <a:cs typeface="Helvetica Neue"/>
              <a:sym typeface="Helvetica Neue"/>
            </a:endParaRPr>
          </a:p>
        </p:txBody>
      </p:sp>
      <p:pic>
        <p:nvPicPr>
          <p:cNvPr id="334" name="Google Shape;334;p58"/>
          <p:cNvPicPr preferRelativeResize="0"/>
          <p:nvPr/>
        </p:nvPicPr>
        <p:blipFill rotWithShape="1">
          <a:blip r:embed="rId4">
            <a:alphaModFix/>
          </a:blip>
          <a:srcRect b="0" l="23988" r="18040" t="0"/>
          <a:stretch/>
        </p:blipFill>
        <p:spPr>
          <a:xfrm>
            <a:off x="4910500" y="780600"/>
            <a:ext cx="2020250" cy="3769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338" name="Shape 338"/>
        <p:cNvGrpSpPr/>
        <p:nvPr/>
      </p:nvGrpSpPr>
      <p:grpSpPr>
        <a:xfrm>
          <a:off x="0" y="0"/>
          <a:ext cx="0" cy="0"/>
          <a:chOff x="0" y="0"/>
          <a:chExt cx="0" cy="0"/>
        </a:xfrm>
      </p:grpSpPr>
      <p:sp>
        <p:nvSpPr>
          <p:cNvPr id="339" name="Google Shape;339;p5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40" name="Google Shape;340;p59"/>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341" name="Google Shape;341;p59"/>
          <p:cNvSpPr txBox="1"/>
          <p:nvPr>
            <p:ph idx="1" type="body"/>
          </p:nvPr>
        </p:nvSpPr>
        <p:spPr>
          <a:xfrm>
            <a:off x="564300" y="1444075"/>
            <a:ext cx="6495000" cy="1685400"/>
          </a:xfrm>
          <a:prstGeom prst="rect">
            <a:avLst/>
          </a:prstGeom>
        </p:spPr>
        <p:txBody>
          <a:bodyPr anchorCtr="0" anchor="t" bIns="91425" lIns="91425" spcFirstLastPara="1" rIns="91425" wrap="square" tIns="91425">
            <a:noAutofit/>
          </a:bodyPr>
          <a:lstStyle/>
          <a:p>
            <a:pPr indent="-342900" lvl="0" marL="457200" marR="1003300" rtl="0" algn="l">
              <a:lnSpc>
                <a:spcPct val="100000"/>
              </a:lnSpc>
              <a:spcBef>
                <a:spcPts val="0"/>
              </a:spcBef>
              <a:spcAft>
                <a:spcPts val="0"/>
              </a:spcAft>
              <a:buSzPts val="1800"/>
              <a:buFont typeface="Helvetica Neue"/>
              <a:buChar char="●"/>
            </a:pPr>
            <a:r>
              <a:rPr lang="en" sz="1800">
                <a:solidFill>
                  <a:srgbClr val="282828"/>
                </a:solidFill>
                <a:latin typeface="Helvetica Neue"/>
                <a:ea typeface="Helvetica Neue"/>
                <a:cs typeface="Helvetica Neue"/>
                <a:sym typeface="Helvetica Neue"/>
              </a:rPr>
              <a:t>Use your whatsapp status as a valuable tool for marketing &amp; also for </a:t>
            </a:r>
            <a:r>
              <a:rPr lang="en" sz="1800">
                <a:solidFill>
                  <a:srgbClr val="CD1E18"/>
                </a:solidFill>
                <a:latin typeface="Helvetica Neue"/>
                <a:ea typeface="Helvetica Neue"/>
                <a:cs typeface="Helvetica Neue"/>
                <a:sym typeface="Helvetica Neue"/>
              </a:rPr>
              <a:t>customer validation.</a:t>
            </a:r>
            <a:br>
              <a:rPr lang="en" sz="1800">
                <a:solidFill>
                  <a:srgbClr val="CD1E18"/>
                </a:solidFill>
                <a:latin typeface="Helvetica Neue"/>
                <a:ea typeface="Helvetica Neue"/>
                <a:cs typeface="Helvetica Neue"/>
                <a:sym typeface="Helvetica Neue"/>
              </a:rPr>
            </a:br>
            <a:endParaRPr sz="1800">
              <a:solidFill>
                <a:srgbClr val="CD1E18"/>
              </a:solidFill>
              <a:latin typeface="Helvetica Neue"/>
              <a:ea typeface="Helvetica Neue"/>
              <a:cs typeface="Helvetica Neue"/>
              <a:sym typeface="Helvetica Neue"/>
            </a:endParaRPr>
          </a:p>
          <a:p>
            <a:pPr indent="-342900" lvl="0" marL="457200" marR="1003300" rtl="0" algn="l">
              <a:lnSpc>
                <a:spcPct val="10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How do your friends/ family use Whatsapp statuses? Have you seen any smart ways local businesses are using their Whatsapp status?</a:t>
            </a:r>
            <a:endParaRPr sz="1800">
              <a:solidFill>
                <a:srgbClr val="000000"/>
              </a:solidFill>
              <a:latin typeface="Helvetica Neue"/>
              <a:ea typeface="Helvetica Neue"/>
              <a:cs typeface="Helvetica Neue"/>
              <a:sym typeface="Helvetica Neue"/>
            </a:endParaRPr>
          </a:p>
          <a:p>
            <a:pPr indent="0" lvl="0" marL="0" marR="1003300" rtl="0" algn="l">
              <a:lnSpc>
                <a:spcPct val="150000"/>
              </a:lnSpc>
              <a:spcBef>
                <a:spcPts val="5600"/>
              </a:spcBef>
              <a:spcAft>
                <a:spcPts val="0"/>
              </a:spcAft>
              <a:buNone/>
            </a:pPr>
            <a:r>
              <a:t/>
            </a:r>
            <a:endParaRPr sz="1400">
              <a:solidFill>
                <a:srgbClr val="282828"/>
              </a:solidFill>
              <a:latin typeface="Helvetica Neue"/>
              <a:ea typeface="Helvetica Neue"/>
              <a:cs typeface="Helvetica Neue"/>
              <a:sym typeface="Helvetica Neue"/>
            </a:endParaRPr>
          </a:p>
          <a:p>
            <a:pPr indent="0" lvl="0" marL="0" marR="812800" rtl="0" algn="l">
              <a:lnSpc>
                <a:spcPct val="150000"/>
              </a:lnSpc>
              <a:spcBef>
                <a:spcPts val="5600"/>
              </a:spcBef>
              <a:spcAft>
                <a:spcPts val="0"/>
              </a:spcAft>
              <a:buNone/>
            </a:pPr>
            <a:r>
              <a:t/>
            </a:r>
            <a:endParaRPr sz="1400">
              <a:solidFill>
                <a:srgbClr val="282828"/>
              </a:solidFill>
              <a:latin typeface="Roboto"/>
              <a:ea typeface="Roboto"/>
              <a:cs typeface="Roboto"/>
              <a:sym typeface="Roboto"/>
            </a:endParaRPr>
          </a:p>
          <a:p>
            <a:pPr indent="0" lvl="0" marL="0" rtl="0" algn="l">
              <a:spcBef>
                <a:spcPts val="0"/>
              </a:spcBef>
              <a:spcAft>
                <a:spcPts val="1600"/>
              </a:spcAft>
              <a:buNone/>
            </a:pPr>
            <a:r>
              <a:t/>
            </a:r>
            <a:endParaRPr sz="1400">
              <a:solidFill>
                <a:srgbClr val="000000"/>
              </a:solidFill>
              <a:latin typeface="Helvetica Neue"/>
              <a:ea typeface="Helvetica Neue"/>
              <a:cs typeface="Helvetica Neue"/>
              <a:sym typeface="Helvetica Neue"/>
            </a:endParaRPr>
          </a:p>
        </p:txBody>
      </p:sp>
      <p:sp>
        <p:nvSpPr>
          <p:cNvPr id="342" name="Google Shape;342;p59"/>
          <p:cNvSpPr txBox="1"/>
          <p:nvPr>
            <p:ph type="title"/>
          </p:nvPr>
        </p:nvSpPr>
        <p:spPr>
          <a:xfrm>
            <a:off x="775525" y="629175"/>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CD1E18"/>
                </a:solidFill>
                <a:latin typeface="Helvetica Neue"/>
                <a:ea typeface="Helvetica Neue"/>
                <a:cs typeface="Helvetica Neue"/>
                <a:sym typeface="Helvetica Neue"/>
              </a:rPr>
              <a:t>Status</a:t>
            </a:r>
            <a:endParaRPr sz="3000">
              <a:solidFill>
                <a:srgbClr val="CD1E18"/>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pic>
        <p:nvPicPr>
          <p:cNvPr id="343" name="Google Shape;343;p59"/>
          <p:cNvPicPr preferRelativeResize="0"/>
          <p:nvPr/>
        </p:nvPicPr>
        <p:blipFill>
          <a:blip r:embed="rId4">
            <a:alphaModFix/>
          </a:blip>
          <a:stretch>
            <a:fillRect/>
          </a:stretch>
        </p:blipFill>
        <p:spPr>
          <a:xfrm>
            <a:off x="2173175" y="395238"/>
            <a:ext cx="814500" cy="814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347" name="Shape 347"/>
        <p:cNvGrpSpPr/>
        <p:nvPr/>
      </p:nvGrpSpPr>
      <p:grpSpPr>
        <a:xfrm>
          <a:off x="0" y="0"/>
          <a:ext cx="0" cy="0"/>
          <a:chOff x="0" y="0"/>
          <a:chExt cx="0" cy="0"/>
        </a:xfrm>
      </p:grpSpPr>
      <p:sp>
        <p:nvSpPr>
          <p:cNvPr id="348" name="Google Shape;348;p6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49" name="Google Shape;349;p60"/>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350" name="Google Shape;350;p60"/>
          <p:cNvSpPr txBox="1"/>
          <p:nvPr>
            <p:ph type="title"/>
          </p:nvPr>
        </p:nvSpPr>
        <p:spPr>
          <a:xfrm>
            <a:off x="775525" y="629175"/>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CD1E18"/>
                </a:solidFill>
                <a:latin typeface="Helvetica Neue"/>
                <a:ea typeface="Helvetica Neue"/>
                <a:cs typeface="Helvetica Neue"/>
                <a:sym typeface="Helvetica Neue"/>
              </a:rPr>
              <a:t>Short Links</a:t>
            </a:r>
            <a:endParaRPr sz="3000">
              <a:solidFill>
                <a:srgbClr val="CD1E18"/>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pic>
        <p:nvPicPr>
          <p:cNvPr id="351" name="Google Shape;351;p60"/>
          <p:cNvPicPr preferRelativeResize="0"/>
          <p:nvPr/>
        </p:nvPicPr>
        <p:blipFill>
          <a:blip r:embed="rId4">
            <a:alphaModFix/>
          </a:blip>
          <a:stretch>
            <a:fillRect/>
          </a:stretch>
        </p:blipFill>
        <p:spPr>
          <a:xfrm>
            <a:off x="2998125" y="413988"/>
            <a:ext cx="814500" cy="814500"/>
          </a:xfrm>
          <a:prstGeom prst="rect">
            <a:avLst/>
          </a:prstGeom>
          <a:noFill/>
          <a:ln>
            <a:noFill/>
          </a:ln>
        </p:spPr>
      </p:pic>
      <p:sp>
        <p:nvSpPr>
          <p:cNvPr id="352" name="Google Shape;352;p60"/>
          <p:cNvSpPr txBox="1"/>
          <p:nvPr>
            <p:ph idx="1" type="body"/>
          </p:nvPr>
        </p:nvSpPr>
        <p:spPr>
          <a:xfrm>
            <a:off x="520425" y="1468050"/>
            <a:ext cx="6803100" cy="2207400"/>
          </a:xfrm>
          <a:prstGeom prst="rect">
            <a:avLst/>
          </a:prstGeom>
        </p:spPr>
        <p:txBody>
          <a:bodyPr anchorCtr="0" anchor="t" bIns="91425" lIns="91425" spcFirstLastPara="1" rIns="91425" wrap="square" tIns="91425">
            <a:noAutofit/>
          </a:bodyPr>
          <a:lstStyle/>
          <a:p>
            <a:pPr indent="-342900" lvl="0" marL="457200" marR="1003300" rtl="0" algn="l">
              <a:lnSpc>
                <a:spcPct val="115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Customers can click through and start chatting immediately</a:t>
            </a:r>
            <a:endParaRPr sz="1800">
              <a:solidFill>
                <a:srgbClr val="282828"/>
              </a:solidFill>
              <a:latin typeface="Helvetica Neue"/>
              <a:ea typeface="Helvetica Neue"/>
              <a:cs typeface="Helvetica Neue"/>
              <a:sym typeface="Helvetica Neue"/>
            </a:endParaRPr>
          </a:p>
          <a:p>
            <a:pPr indent="-342900" lvl="0" marL="457200" marR="1003300" rtl="0" algn="l">
              <a:lnSpc>
                <a:spcPct val="115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Use a short link on your social media posts, emails or on your website</a:t>
            </a:r>
            <a:r>
              <a:rPr lang="en" sz="1800">
                <a:solidFill>
                  <a:srgbClr val="282828"/>
                </a:solidFill>
                <a:latin typeface="Helvetica Neue"/>
                <a:ea typeface="Helvetica Neue"/>
                <a:cs typeface="Helvetica Neue"/>
                <a:sym typeface="Helvetica Neue"/>
              </a:rPr>
              <a:t>.</a:t>
            </a:r>
            <a:endParaRPr sz="1800">
              <a:solidFill>
                <a:srgbClr val="282828"/>
              </a:solidFill>
              <a:latin typeface="Helvetica Neue"/>
              <a:ea typeface="Helvetica Neue"/>
              <a:cs typeface="Helvetica Neue"/>
              <a:sym typeface="Helvetica Neue"/>
            </a:endParaRPr>
          </a:p>
          <a:p>
            <a:pPr indent="-342900" lvl="0" marL="457200" marR="1003300" rtl="0" algn="l">
              <a:lnSpc>
                <a:spcPct val="115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Add a whatsapp button to your FB page.</a:t>
            </a:r>
            <a:endParaRPr sz="1800">
              <a:solidFill>
                <a:srgbClr val="282828"/>
              </a:solidFill>
              <a:latin typeface="Helvetica Neue"/>
              <a:ea typeface="Helvetica Neue"/>
              <a:cs typeface="Helvetica Neue"/>
              <a:sym typeface="Helvetica Neue"/>
            </a:endParaRPr>
          </a:p>
          <a:p>
            <a:pPr indent="-342900" lvl="0" marL="457200" marR="1003300" rtl="0" algn="l">
              <a:lnSpc>
                <a:spcPct val="115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List your whatsapp number on all your marketing material. Use a short-link for online material. </a:t>
            </a:r>
            <a:endParaRPr sz="1800">
              <a:solidFill>
                <a:srgbClr val="282828"/>
              </a:solidFill>
              <a:latin typeface="Helvetica Neue"/>
              <a:ea typeface="Helvetica Neue"/>
              <a:cs typeface="Helvetica Neue"/>
              <a:sym typeface="Helvetica Neue"/>
            </a:endParaRPr>
          </a:p>
          <a:p>
            <a:pPr indent="0" lvl="0" marL="0" marR="1003300" rtl="0" algn="l">
              <a:lnSpc>
                <a:spcPct val="100000"/>
              </a:lnSpc>
              <a:spcBef>
                <a:spcPts val="5600"/>
              </a:spcBef>
              <a:spcAft>
                <a:spcPts val="0"/>
              </a:spcAft>
              <a:buNone/>
            </a:pPr>
            <a:r>
              <a:rPr lang="en" sz="1800">
                <a:solidFill>
                  <a:srgbClr val="CD1E18"/>
                </a:solidFill>
                <a:latin typeface="Helvetica Neue"/>
                <a:ea typeface="Helvetica Neue"/>
                <a:cs typeface="Helvetica Neue"/>
                <a:sym typeface="Helvetica Neue"/>
              </a:rPr>
              <a:t>Remember, customers need to message you first!</a:t>
            </a:r>
            <a:endParaRPr sz="1800">
              <a:solidFill>
                <a:srgbClr val="282828"/>
              </a:solidFill>
              <a:latin typeface="Helvetica Neue"/>
              <a:ea typeface="Helvetica Neue"/>
              <a:cs typeface="Helvetica Neue"/>
              <a:sym typeface="Helvetica Neue"/>
            </a:endParaRPr>
          </a:p>
          <a:p>
            <a:pPr indent="0" lvl="0" marL="0" marR="1003300" rtl="0" algn="l">
              <a:lnSpc>
                <a:spcPct val="150000"/>
              </a:lnSpc>
              <a:spcBef>
                <a:spcPts val="5600"/>
              </a:spcBef>
              <a:spcAft>
                <a:spcPts val="0"/>
              </a:spcAft>
              <a:buNone/>
            </a:pPr>
            <a:r>
              <a:t/>
            </a:r>
            <a:endParaRPr sz="1800">
              <a:solidFill>
                <a:srgbClr val="282828"/>
              </a:solidFill>
              <a:latin typeface="Helvetica Neue"/>
              <a:ea typeface="Helvetica Neue"/>
              <a:cs typeface="Helvetica Neue"/>
              <a:sym typeface="Helvetica Neue"/>
            </a:endParaRPr>
          </a:p>
          <a:p>
            <a:pPr indent="0" lvl="0" marL="0" marR="812800" rtl="0" algn="l">
              <a:lnSpc>
                <a:spcPct val="150000"/>
              </a:lnSpc>
              <a:spcBef>
                <a:spcPts val="5600"/>
              </a:spcBef>
              <a:spcAft>
                <a:spcPts val="0"/>
              </a:spcAft>
              <a:buNone/>
            </a:pPr>
            <a:r>
              <a:t/>
            </a:r>
            <a:endParaRPr sz="1800">
              <a:solidFill>
                <a:srgbClr val="282828"/>
              </a:solidFill>
              <a:latin typeface="Roboto"/>
              <a:ea typeface="Roboto"/>
              <a:cs typeface="Roboto"/>
              <a:sym typeface="Roboto"/>
            </a:endParaRPr>
          </a:p>
          <a:p>
            <a:pPr indent="0" lvl="0" marL="0" rtl="0" algn="l">
              <a:spcBef>
                <a:spcPts val="0"/>
              </a:spcBef>
              <a:spcAft>
                <a:spcPts val="1600"/>
              </a:spcAft>
              <a:buNone/>
            </a:pPr>
            <a:r>
              <a:t/>
            </a:r>
            <a:endParaRPr sz="1800">
              <a:solidFill>
                <a:srgbClr val="000000"/>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356" name="Shape 356"/>
        <p:cNvGrpSpPr/>
        <p:nvPr/>
      </p:nvGrpSpPr>
      <p:grpSpPr>
        <a:xfrm>
          <a:off x="0" y="0"/>
          <a:ext cx="0" cy="0"/>
          <a:chOff x="0" y="0"/>
          <a:chExt cx="0" cy="0"/>
        </a:xfrm>
      </p:grpSpPr>
      <p:sp>
        <p:nvSpPr>
          <p:cNvPr id="357" name="Google Shape;357;p6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58" name="Google Shape;358;p61"/>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359" name="Google Shape;359;p61"/>
          <p:cNvPicPr preferRelativeResize="0"/>
          <p:nvPr/>
        </p:nvPicPr>
        <p:blipFill>
          <a:blip r:embed="rId4">
            <a:alphaModFix/>
          </a:blip>
          <a:stretch>
            <a:fillRect/>
          </a:stretch>
        </p:blipFill>
        <p:spPr>
          <a:xfrm>
            <a:off x="1489875" y="598425"/>
            <a:ext cx="2168303" cy="3723825"/>
          </a:xfrm>
          <a:prstGeom prst="rect">
            <a:avLst/>
          </a:prstGeom>
          <a:noFill/>
          <a:ln>
            <a:noFill/>
          </a:ln>
        </p:spPr>
      </p:pic>
      <p:pic>
        <p:nvPicPr>
          <p:cNvPr id="360" name="Google Shape;360;p61"/>
          <p:cNvPicPr preferRelativeResize="0"/>
          <p:nvPr/>
        </p:nvPicPr>
        <p:blipFill>
          <a:blip r:embed="rId5">
            <a:alphaModFix/>
          </a:blip>
          <a:stretch>
            <a:fillRect/>
          </a:stretch>
        </p:blipFill>
        <p:spPr>
          <a:xfrm>
            <a:off x="3825000" y="37125"/>
            <a:ext cx="2373905"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364" name="Shape 364"/>
        <p:cNvGrpSpPr/>
        <p:nvPr/>
      </p:nvGrpSpPr>
      <p:grpSpPr>
        <a:xfrm>
          <a:off x="0" y="0"/>
          <a:ext cx="0" cy="0"/>
          <a:chOff x="0" y="0"/>
          <a:chExt cx="0" cy="0"/>
        </a:xfrm>
      </p:grpSpPr>
      <p:sp>
        <p:nvSpPr>
          <p:cNvPr id="365" name="Google Shape;365;p62"/>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66" name="Google Shape;366;p62"/>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367" name="Google Shape;367;p62"/>
          <p:cNvSpPr txBox="1"/>
          <p:nvPr>
            <p:ph type="title"/>
          </p:nvPr>
        </p:nvSpPr>
        <p:spPr>
          <a:xfrm>
            <a:off x="775525" y="629175"/>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CD1E18"/>
                </a:solidFill>
                <a:latin typeface="Helvetica Neue"/>
                <a:ea typeface="Helvetica Neue"/>
                <a:cs typeface="Helvetica Neue"/>
                <a:sym typeface="Helvetica Neue"/>
              </a:rPr>
              <a:t>Groups, broadcast</a:t>
            </a:r>
            <a:endParaRPr sz="3000">
              <a:solidFill>
                <a:srgbClr val="CD1E18"/>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pic>
        <p:nvPicPr>
          <p:cNvPr id="368" name="Google Shape;368;p62"/>
          <p:cNvPicPr preferRelativeResize="0"/>
          <p:nvPr/>
        </p:nvPicPr>
        <p:blipFill>
          <a:blip r:embed="rId4">
            <a:alphaModFix/>
          </a:blip>
          <a:stretch>
            <a:fillRect/>
          </a:stretch>
        </p:blipFill>
        <p:spPr>
          <a:xfrm>
            <a:off x="4129325" y="420238"/>
            <a:ext cx="814500" cy="814500"/>
          </a:xfrm>
          <a:prstGeom prst="rect">
            <a:avLst/>
          </a:prstGeom>
          <a:noFill/>
          <a:ln>
            <a:noFill/>
          </a:ln>
        </p:spPr>
      </p:pic>
      <p:sp>
        <p:nvSpPr>
          <p:cNvPr id="369" name="Google Shape;369;p62"/>
          <p:cNvSpPr txBox="1"/>
          <p:nvPr>
            <p:ph idx="1" type="body"/>
          </p:nvPr>
        </p:nvSpPr>
        <p:spPr>
          <a:xfrm>
            <a:off x="520425" y="1468050"/>
            <a:ext cx="6777000" cy="2207400"/>
          </a:xfrm>
          <a:prstGeom prst="rect">
            <a:avLst/>
          </a:prstGeom>
        </p:spPr>
        <p:txBody>
          <a:bodyPr anchorCtr="0" anchor="t" bIns="91425" lIns="91425" spcFirstLastPara="1" rIns="91425" wrap="square" tIns="91425">
            <a:noAutofit/>
          </a:bodyPr>
          <a:lstStyle/>
          <a:p>
            <a:pPr indent="-342900" lvl="0" marL="457200" marR="1003300" rtl="0" algn="l">
              <a:lnSpc>
                <a:spcPct val="10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Whatsapp groups &amp; broadcast work similarly to regular Whatsapp. </a:t>
            </a:r>
            <a:br>
              <a:rPr lang="en" sz="1800">
                <a:solidFill>
                  <a:srgbClr val="282828"/>
                </a:solidFill>
                <a:latin typeface="Helvetica Neue"/>
                <a:ea typeface="Helvetica Neue"/>
                <a:cs typeface="Helvetica Neue"/>
                <a:sym typeface="Helvetica Neue"/>
              </a:rPr>
            </a:br>
            <a:br>
              <a:rPr lang="en" sz="1800">
                <a:solidFill>
                  <a:srgbClr val="282828"/>
                </a:solidFill>
                <a:latin typeface="Helvetica Neue"/>
                <a:ea typeface="Helvetica Neue"/>
                <a:cs typeface="Helvetica Neue"/>
                <a:sym typeface="Helvetica Neue"/>
              </a:rPr>
            </a:br>
            <a:r>
              <a:rPr lang="en" sz="1800">
                <a:solidFill>
                  <a:srgbClr val="CD1E18"/>
                </a:solidFill>
                <a:latin typeface="Helvetica Neue"/>
                <a:ea typeface="Helvetica Neue"/>
                <a:cs typeface="Helvetica Neue"/>
                <a:sym typeface="Helvetica Neue"/>
              </a:rPr>
              <a:t>GROUP</a:t>
            </a:r>
            <a:r>
              <a:rPr lang="en" sz="1800">
                <a:solidFill>
                  <a:srgbClr val="282828"/>
                </a:solidFill>
                <a:latin typeface="Helvetica Neue"/>
                <a:ea typeface="Helvetica Neue"/>
                <a:cs typeface="Helvetica Neue"/>
                <a:sym typeface="Helvetica Neue"/>
              </a:rPr>
              <a:t> - people can see other contacts (privacy?) and limited to 256 people. You can make a group with anyone (don’t have to have your number saved).</a:t>
            </a:r>
            <a:br>
              <a:rPr lang="en" sz="1800">
                <a:solidFill>
                  <a:srgbClr val="282828"/>
                </a:solidFill>
                <a:latin typeface="Helvetica Neue"/>
                <a:ea typeface="Helvetica Neue"/>
                <a:cs typeface="Helvetica Neue"/>
                <a:sym typeface="Helvetica Neue"/>
              </a:rPr>
            </a:br>
            <a:r>
              <a:rPr lang="en" sz="1800" u="sng">
                <a:solidFill>
                  <a:srgbClr val="282828"/>
                </a:solidFill>
                <a:latin typeface="Helvetica Neue"/>
                <a:ea typeface="Helvetica Neue"/>
                <a:cs typeface="Helvetica Neue"/>
                <a:sym typeface="Helvetica Neue"/>
              </a:rPr>
              <a:t>vs</a:t>
            </a:r>
            <a:br>
              <a:rPr lang="en" sz="1800">
                <a:solidFill>
                  <a:srgbClr val="282828"/>
                </a:solidFill>
                <a:latin typeface="Helvetica Neue"/>
                <a:ea typeface="Helvetica Neue"/>
                <a:cs typeface="Helvetica Neue"/>
                <a:sym typeface="Helvetica Neue"/>
              </a:rPr>
            </a:br>
            <a:r>
              <a:rPr lang="en" sz="1800">
                <a:solidFill>
                  <a:srgbClr val="CD1E18"/>
                </a:solidFill>
                <a:latin typeface="Helvetica Neue"/>
                <a:ea typeface="Helvetica Neue"/>
                <a:cs typeface="Helvetica Neue"/>
                <a:sym typeface="Helvetica Neue"/>
              </a:rPr>
              <a:t>BROADCAST</a:t>
            </a:r>
            <a:r>
              <a:rPr lang="en" sz="1800">
                <a:solidFill>
                  <a:srgbClr val="282828"/>
                </a:solidFill>
                <a:latin typeface="Helvetica Neue"/>
                <a:ea typeface="Helvetica Neue"/>
                <a:cs typeface="Helvetica Neue"/>
                <a:sym typeface="Helvetica Neue"/>
              </a:rPr>
              <a:t> - you can only broadcast to contacts that have your number saved.  </a:t>
            </a:r>
            <a:endParaRPr sz="1800">
              <a:solidFill>
                <a:srgbClr val="282828"/>
              </a:solidFill>
              <a:latin typeface="Helvetica Neue"/>
              <a:ea typeface="Helvetica Neue"/>
              <a:cs typeface="Helvetica Neue"/>
              <a:sym typeface="Helvetica Neue"/>
            </a:endParaRPr>
          </a:p>
          <a:p>
            <a:pPr indent="0" lvl="0" marL="0" marR="1003300" rtl="0" algn="l">
              <a:lnSpc>
                <a:spcPct val="150000"/>
              </a:lnSpc>
              <a:spcBef>
                <a:spcPts val="5600"/>
              </a:spcBef>
              <a:spcAft>
                <a:spcPts val="0"/>
              </a:spcAft>
              <a:buNone/>
            </a:pPr>
            <a:r>
              <a:t/>
            </a:r>
            <a:endParaRPr sz="1800">
              <a:solidFill>
                <a:srgbClr val="282828"/>
              </a:solidFill>
              <a:latin typeface="Helvetica Neue"/>
              <a:ea typeface="Helvetica Neue"/>
              <a:cs typeface="Helvetica Neue"/>
              <a:sym typeface="Helvetica Neue"/>
            </a:endParaRPr>
          </a:p>
          <a:p>
            <a:pPr indent="0" lvl="0" marL="0" marR="812800" rtl="0" algn="l">
              <a:lnSpc>
                <a:spcPct val="150000"/>
              </a:lnSpc>
              <a:spcBef>
                <a:spcPts val="5600"/>
              </a:spcBef>
              <a:spcAft>
                <a:spcPts val="0"/>
              </a:spcAft>
              <a:buNone/>
            </a:pPr>
            <a:r>
              <a:t/>
            </a:r>
            <a:endParaRPr sz="1800">
              <a:solidFill>
                <a:srgbClr val="282828"/>
              </a:solidFill>
              <a:latin typeface="Roboto"/>
              <a:ea typeface="Roboto"/>
              <a:cs typeface="Roboto"/>
              <a:sym typeface="Roboto"/>
            </a:endParaRPr>
          </a:p>
          <a:p>
            <a:pPr indent="0" lvl="0" marL="0" rtl="0" algn="l">
              <a:spcBef>
                <a:spcPts val="0"/>
              </a:spcBef>
              <a:spcAft>
                <a:spcPts val="1600"/>
              </a:spcAft>
              <a:buNone/>
            </a:pPr>
            <a:r>
              <a:t/>
            </a:r>
            <a:endParaRPr sz="1800">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18" name="Shape 218"/>
        <p:cNvGrpSpPr/>
        <p:nvPr/>
      </p:nvGrpSpPr>
      <p:grpSpPr>
        <a:xfrm>
          <a:off x="0" y="0"/>
          <a:ext cx="0" cy="0"/>
          <a:chOff x="0" y="0"/>
          <a:chExt cx="0" cy="0"/>
        </a:xfrm>
      </p:grpSpPr>
      <p:sp>
        <p:nvSpPr>
          <p:cNvPr id="219" name="Google Shape;219;p45"/>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220" name="Google Shape;220;p45"/>
          <p:cNvSpPr txBox="1"/>
          <p:nvPr/>
        </p:nvSpPr>
        <p:spPr>
          <a:xfrm>
            <a:off x="540500" y="5091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CD1E18"/>
                </a:solidFill>
                <a:latin typeface="Helvetica Neue"/>
                <a:ea typeface="Helvetica Neue"/>
                <a:cs typeface="Helvetica Neue"/>
                <a:sym typeface="Helvetica Neue"/>
              </a:rPr>
              <a:t>What is Launch League?</a:t>
            </a:r>
            <a:endParaRPr b="1" i="0" sz="3000" u="none" cap="none" strike="noStrike">
              <a:solidFill>
                <a:srgbClr val="CD1E18"/>
              </a:solidFill>
              <a:latin typeface="Helvetica Neue"/>
              <a:ea typeface="Helvetica Neue"/>
              <a:cs typeface="Helvetica Neue"/>
              <a:sym typeface="Helvetica Neue"/>
            </a:endParaRPr>
          </a:p>
        </p:txBody>
      </p:sp>
      <p:sp>
        <p:nvSpPr>
          <p:cNvPr id="221" name="Google Shape;221;p45"/>
          <p:cNvSpPr txBox="1"/>
          <p:nvPr/>
        </p:nvSpPr>
        <p:spPr>
          <a:xfrm>
            <a:off x="540500" y="1560925"/>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en">
                <a:solidFill>
                  <a:srgbClr val="262626"/>
                </a:solidFill>
                <a:highlight>
                  <a:srgbClr val="FFFFFF"/>
                </a:highlight>
                <a:latin typeface="Helvetica Neue"/>
                <a:ea typeface="Helvetica Neue"/>
                <a:cs typeface="Helvetica Neue"/>
                <a:sym typeface="Helvetica Neue"/>
              </a:rPr>
              <a:t>This programme material was originally developed by the British High Commision UK-South Africa Tech Hub and Viridian through the Launch League initiative.</a:t>
            </a:r>
            <a:endParaRPr b="1">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35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lang="en" sz="1350">
                <a:solidFill>
                  <a:srgbClr val="262626"/>
                </a:solidFill>
                <a:highlight>
                  <a:srgbClr val="FFFFFF"/>
                </a:highlight>
                <a:latin typeface="Helvetica Neue"/>
                <a:ea typeface="Helvetica Neue"/>
                <a:cs typeface="Helvetica Neue"/>
                <a:sym typeface="Helvetica Neue"/>
              </a:rPr>
              <a:t>Launch League creates material and training/ networking opportunities for South African hubs and training organisations, so that we can better support </a:t>
            </a:r>
            <a:r>
              <a:rPr b="1" i="1" lang="en" sz="1350">
                <a:solidFill>
                  <a:srgbClr val="262626"/>
                </a:solidFill>
                <a:highlight>
                  <a:srgbClr val="FFFFFF"/>
                </a:highlight>
                <a:latin typeface="Helvetica Neue"/>
                <a:ea typeface="Helvetica Neue"/>
                <a:cs typeface="Helvetica Neue"/>
                <a:sym typeface="Helvetica Neue"/>
              </a:rPr>
              <a:t>YOU</a:t>
            </a:r>
            <a:r>
              <a:rPr lang="en" sz="1350">
                <a:solidFill>
                  <a:srgbClr val="262626"/>
                </a:solidFill>
                <a:highlight>
                  <a:srgbClr val="FFFFFF"/>
                </a:highlight>
                <a:latin typeface="Helvetica Neue"/>
                <a:ea typeface="Helvetica Neue"/>
                <a:cs typeface="Helvetica Neue"/>
                <a:sym typeface="Helvetica Neue"/>
              </a:rPr>
              <a:t> – promising entrepreneurs from our community!</a:t>
            </a:r>
            <a:endParaRPr sz="135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t/>
            </a:r>
            <a:endParaRPr sz="135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1" lang="en" sz="1600">
                <a:solidFill>
                  <a:srgbClr val="CD1E18"/>
                </a:solidFill>
                <a:highlight>
                  <a:srgbClr val="FFFFFF"/>
                </a:highlight>
                <a:latin typeface="Helvetica Neue"/>
                <a:ea typeface="Helvetica Neue"/>
                <a:cs typeface="Helvetica Neue"/>
                <a:sym typeface="Helvetica Neue"/>
              </a:rPr>
              <a:t>www.launchleague.co.za</a:t>
            </a:r>
            <a:endParaRPr b="1" i="0" sz="1600" u="none" cap="none" strike="noStrike">
              <a:solidFill>
                <a:srgbClr val="CD1E18"/>
              </a:solidFill>
              <a:latin typeface="Helvetica Neue"/>
              <a:ea typeface="Helvetica Neue"/>
              <a:cs typeface="Helvetica Neue"/>
              <a:sym typeface="Helvetica Neue"/>
            </a:endParaRPr>
          </a:p>
        </p:txBody>
      </p:sp>
      <p:pic>
        <p:nvPicPr>
          <p:cNvPr id="222" name="Google Shape;222;p45"/>
          <p:cNvPicPr preferRelativeResize="0"/>
          <p:nvPr/>
        </p:nvPicPr>
        <p:blipFill rotWithShape="1">
          <a:blip r:embed="rId3">
            <a:alphaModFix/>
          </a:blip>
          <a:srcRect b="0" l="0" r="0" t="0"/>
          <a:stretch/>
        </p:blipFill>
        <p:spPr>
          <a:xfrm>
            <a:off x="6657850" y="0"/>
            <a:ext cx="2486149" cy="2461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373" name="Shape 373"/>
        <p:cNvGrpSpPr/>
        <p:nvPr/>
      </p:nvGrpSpPr>
      <p:grpSpPr>
        <a:xfrm>
          <a:off x="0" y="0"/>
          <a:ext cx="0" cy="0"/>
          <a:chOff x="0" y="0"/>
          <a:chExt cx="0" cy="0"/>
        </a:xfrm>
      </p:grpSpPr>
      <p:sp>
        <p:nvSpPr>
          <p:cNvPr id="374" name="Google Shape;374;p6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75" name="Google Shape;375;p63"/>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376" name="Google Shape;376;p63"/>
          <p:cNvSpPr txBox="1"/>
          <p:nvPr>
            <p:ph type="title"/>
          </p:nvPr>
        </p:nvSpPr>
        <p:spPr>
          <a:xfrm>
            <a:off x="502350" y="629175"/>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CD1E18"/>
                </a:solidFill>
                <a:latin typeface="Helvetica Neue"/>
                <a:ea typeface="Helvetica Neue"/>
                <a:cs typeface="Helvetica Neue"/>
                <a:sym typeface="Helvetica Neue"/>
              </a:rPr>
              <a:t>Whatsapp for web</a:t>
            </a:r>
            <a:endParaRPr sz="3000">
              <a:solidFill>
                <a:srgbClr val="CD1E18"/>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pic>
        <p:nvPicPr>
          <p:cNvPr id="377" name="Google Shape;377;p63"/>
          <p:cNvPicPr preferRelativeResize="0"/>
          <p:nvPr/>
        </p:nvPicPr>
        <p:blipFill>
          <a:blip r:embed="rId4">
            <a:alphaModFix/>
          </a:blip>
          <a:stretch>
            <a:fillRect/>
          </a:stretch>
        </p:blipFill>
        <p:spPr>
          <a:xfrm>
            <a:off x="4063475" y="464775"/>
            <a:ext cx="814500" cy="814500"/>
          </a:xfrm>
          <a:prstGeom prst="rect">
            <a:avLst/>
          </a:prstGeom>
          <a:noFill/>
          <a:ln>
            <a:noFill/>
          </a:ln>
        </p:spPr>
      </p:pic>
      <p:sp>
        <p:nvSpPr>
          <p:cNvPr id="378" name="Google Shape;378;p63"/>
          <p:cNvSpPr txBox="1"/>
          <p:nvPr>
            <p:ph idx="1" type="body"/>
          </p:nvPr>
        </p:nvSpPr>
        <p:spPr>
          <a:xfrm>
            <a:off x="355225" y="1549175"/>
            <a:ext cx="6320400" cy="2207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Open Whatsapp on your computer browser for better efficiency.</a:t>
            </a:r>
            <a:endParaRPr sz="1800">
              <a:solidFill>
                <a:srgbClr val="000000"/>
              </a:solidFill>
              <a:latin typeface="Helvetica Neue"/>
              <a:ea typeface="Helvetica Neue"/>
              <a:cs typeface="Helvetica Neue"/>
              <a:sym typeface="Helvetica Neue"/>
            </a:endParaRPr>
          </a:p>
          <a:p>
            <a:pPr indent="-342900" lvl="0" marL="457200" rtl="0" algn="l">
              <a:spcBef>
                <a:spcPts val="0"/>
              </a:spcBef>
              <a:spcAft>
                <a:spcPts val="0"/>
              </a:spcAft>
              <a:buClr>
                <a:srgbClr val="000000"/>
              </a:buClr>
              <a:buSzPts val="1800"/>
              <a:buFont typeface="Helvetica Neue"/>
              <a:buChar char="●"/>
            </a:pPr>
            <a:r>
              <a:rPr lang="en" sz="1800">
                <a:solidFill>
                  <a:srgbClr val="000000"/>
                </a:solidFill>
                <a:highlight>
                  <a:srgbClr val="FFFFFF"/>
                </a:highlight>
                <a:uFill>
                  <a:noFill/>
                </a:uFill>
                <a:latin typeface="Helvetica Neue"/>
                <a:ea typeface="Helvetica Neue"/>
                <a:cs typeface="Helvetica Neue"/>
                <a:sym typeface="Helvetica Neue"/>
                <a:hlinkClick r:id="rId5">
                  <a:extLst>
                    <a:ext uri="{A12FA001-AC4F-418D-AE19-62706E023703}">
                      <ahyp:hlinkClr val="tx"/>
                    </a:ext>
                  </a:extLst>
                </a:hlinkClick>
              </a:rPr>
              <a:t>web.whatsapp.com</a:t>
            </a:r>
            <a:endParaRPr sz="1800">
              <a:solidFill>
                <a:srgbClr val="000000"/>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382" name="Shape 382"/>
        <p:cNvGrpSpPr/>
        <p:nvPr/>
      </p:nvGrpSpPr>
      <p:grpSpPr>
        <a:xfrm>
          <a:off x="0" y="0"/>
          <a:ext cx="0" cy="0"/>
          <a:chOff x="0" y="0"/>
          <a:chExt cx="0" cy="0"/>
        </a:xfrm>
      </p:grpSpPr>
      <p:sp>
        <p:nvSpPr>
          <p:cNvPr id="383" name="Google Shape;383;p64"/>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4" name="Google Shape;384;p64"/>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385" name="Google Shape;385;p64"/>
          <p:cNvSpPr txBox="1"/>
          <p:nvPr>
            <p:ph type="title"/>
          </p:nvPr>
        </p:nvSpPr>
        <p:spPr>
          <a:xfrm>
            <a:off x="548800" y="387275"/>
            <a:ext cx="44787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CD1E18"/>
                </a:solidFill>
                <a:latin typeface="Helvetica Neue"/>
                <a:ea typeface="Helvetica Neue"/>
                <a:cs typeface="Helvetica Neue"/>
                <a:sym typeface="Helvetica Neue"/>
              </a:rPr>
              <a:t>Whatsapp business – Your most valuable channel to customers?</a:t>
            </a:r>
            <a:endParaRPr sz="3000">
              <a:solidFill>
                <a:srgbClr val="CD1E18"/>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pic>
        <p:nvPicPr>
          <p:cNvPr id="386" name="Google Shape;386;p64"/>
          <p:cNvPicPr preferRelativeResize="0"/>
          <p:nvPr/>
        </p:nvPicPr>
        <p:blipFill>
          <a:blip r:embed="rId4">
            <a:alphaModFix/>
          </a:blip>
          <a:stretch>
            <a:fillRect/>
          </a:stretch>
        </p:blipFill>
        <p:spPr>
          <a:xfrm>
            <a:off x="6001500" y="540163"/>
            <a:ext cx="814500" cy="814500"/>
          </a:xfrm>
          <a:prstGeom prst="rect">
            <a:avLst/>
          </a:prstGeom>
          <a:noFill/>
          <a:ln>
            <a:noFill/>
          </a:ln>
        </p:spPr>
      </p:pic>
      <p:sp>
        <p:nvSpPr>
          <p:cNvPr id="387" name="Google Shape;387;p64"/>
          <p:cNvSpPr txBox="1"/>
          <p:nvPr>
            <p:ph idx="1" type="body"/>
          </p:nvPr>
        </p:nvSpPr>
        <p:spPr>
          <a:xfrm>
            <a:off x="355225" y="1989838"/>
            <a:ext cx="7411500" cy="2207400"/>
          </a:xfrm>
          <a:prstGeom prst="rect">
            <a:avLst/>
          </a:prstGeom>
        </p:spPr>
        <p:txBody>
          <a:bodyPr anchorCtr="0" anchor="t" bIns="91425" lIns="91425" spcFirstLastPara="1" rIns="91425" wrap="square" tIns="91425">
            <a:noAutofit/>
          </a:bodyPr>
          <a:lstStyle/>
          <a:p>
            <a:pPr indent="-330200" lvl="0" marL="457200" marR="1003300" rtl="0" algn="l">
              <a:lnSpc>
                <a:spcPct val="150000"/>
              </a:lnSpc>
              <a:spcBef>
                <a:spcPts val="0"/>
              </a:spcBef>
              <a:spcAft>
                <a:spcPts val="0"/>
              </a:spcAft>
              <a:buSzPts val="1600"/>
              <a:buFont typeface="Helvetica Neue"/>
              <a:buChar char="●"/>
            </a:pPr>
            <a:r>
              <a:rPr lang="en">
                <a:solidFill>
                  <a:srgbClr val="282828"/>
                </a:solidFill>
                <a:latin typeface="Helvetica Neue"/>
                <a:ea typeface="Helvetica Neue"/>
                <a:cs typeface="Helvetica Neue"/>
                <a:sym typeface="Helvetica Neue"/>
              </a:rPr>
              <a:t>In order to really leverage whatsapp as a marketing and customer relationship management tool, customers must message you first.</a:t>
            </a:r>
            <a:endParaRPr>
              <a:solidFill>
                <a:srgbClr val="282828"/>
              </a:solidFill>
              <a:latin typeface="Helvetica Neue"/>
              <a:ea typeface="Helvetica Neue"/>
              <a:cs typeface="Helvetica Neue"/>
              <a:sym typeface="Helvetica Neue"/>
            </a:endParaRPr>
          </a:p>
          <a:p>
            <a:pPr indent="-330200" lvl="0" marL="457200" marR="1003300" rtl="0" algn="l">
              <a:lnSpc>
                <a:spcPct val="115000"/>
              </a:lnSpc>
              <a:spcBef>
                <a:spcPts val="0"/>
              </a:spcBef>
              <a:spcAft>
                <a:spcPts val="0"/>
              </a:spcAft>
              <a:buSzPts val="1600"/>
              <a:buFont typeface="Helvetica Neue"/>
              <a:buChar char="●"/>
            </a:pPr>
            <a:r>
              <a:rPr lang="en">
                <a:solidFill>
                  <a:srgbClr val="282828"/>
                </a:solidFill>
                <a:latin typeface="Helvetica Neue"/>
                <a:ea typeface="Helvetica Neue"/>
                <a:cs typeface="Helvetica Neue"/>
                <a:sym typeface="Helvetica Neue"/>
              </a:rPr>
              <a:t>Ask customers to save your whatsapp number &amp; </a:t>
            </a:r>
            <a:r>
              <a:rPr b="1" lang="en">
                <a:solidFill>
                  <a:srgbClr val="CD1E18"/>
                </a:solidFill>
                <a:latin typeface="Helvetica Neue"/>
                <a:ea typeface="Helvetica Neue"/>
                <a:cs typeface="Helvetica Neue"/>
                <a:sym typeface="Helvetica Neue"/>
              </a:rPr>
              <a:t>“opt-in”</a:t>
            </a:r>
            <a:r>
              <a:rPr lang="en">
                <a:solidFill>
                  <a:srgbClr val="282828"/>
                </a:solidFill>
                <a:latin typeface="Helvetica Neue"/>
                <a:ea typeface="Helvetica Neue"/>
                <a:cs typeface="Helvetica Neue"/>
                <a:sym typeface="Helvetica Neue"/>
              </a:rPr>
              <a:t> so you can send them marketing messages. </a:t>
            </a:r>
            <a:endParaRPr>
              <a:solidFill>
                <a:srgbClr val="282828"/>
              </a:solidFill>
              <a:latin typeface="Helvetica Neue"/>
              <a:ea typeface="Helvetica Neue"/>
              <a:cs typeface="Helvetica Neue"/>
              <a:sym typeface="Helvetica Neue"/>
            </a:endParaRPr>
          </a:p>
          <a:p>
            <a:pPr indent="-330200" lvl="0" marL="457200" marR="1003300" rtl="0" algn="l">
              <a:lnSpc>
                <a:spcPct val="150000"/>
              </a:lnSpc>
              <a:spcBef>
                <a:spcPts val="0"/>
              </a:spcBef>
              <a:spcAft>
                <a:spcPts val="0"/>
              </a:spcAft>
              <a:buClr>
                <a:schemeClr val="dk1"/>
              </a:buClr>
              <a:buSzPts val="1600"/>
              <a:buFont typeface="Helvetica Neue"/>
              <a:buChar char="●"/>
            </a:pPr>
            <a:r>
              <a:rPr lang="en">
                <a:solidFill>
                  <a:schemeClr val="dk1"/>
                </a:solidFill>
                <a:latin typeface="Helvetica Neue"/>
                <a:ea typeface="Helvetica Neue"/>
                <a:cs typeface="Helvetica Neue"/>
                <a:sym typeface="Helvetica Neue"/>
              </a:rPr>
              <a:t>They add you + you add them!</a:t>
            </a:r>
            <a:endParaRPr>
              <a:solidFill>
                <a:schemeClr val="dk1"/>
              </a:solidFill>
              <a:latin typeface="Helvetica Neue"/>
              <a:ea typeface="Helvetica Neue"/>
              <a:cs typeface="Helvetica Neue"/>
              <a:sym typeface="Helvetica Neue"/>
            </a:endParaRPr>
          </a:p>
          <a:p>
            <a:pPr indent="-330200" lvl="0" marL="457200" marR="1003300" rtl="0" algn="l">
              <a:lnSpc>
                <a:spcPct val="150000"/>
              </a:lnSpc>
              <a:spcBef>
                <a:spcPts val="0"/>
              </a:spcBef>
              <a:spcAft>
                <a:spcPts val="0"/>
              </a:spcAft>
              <a:buClr>
                <a:schemeClr val="dk1"/>
              </a:buClr>
              <a:buSzPts val="1600"/>
              <a:buFont typeface="Helvetica Neue"/>
              <a:buChar char="●"/>
            </a:pPr>
            <a:r>
              <a:rPr lang="en">
                <a:solidFill>
                  <a:schemeClr val="dk1"/>
                </a:solidFill>
                <a:latin typeface="Helvetica Neue"/>
                <a:ea typeface="Helvetica Neue"/>
                <a:cs typeface="Helvetica Neue"/>
                <a:sym typeface="Helvetica Neue"/>
              </a:rPr>
              <a:t>Add contacts in standardized format. </a:t>
            </a:r>
            <a:endParaRPr>
              <a:solidFill>
                <a:schemeClr val="dk1"/>
              </a:solidFill>
              <a:latin typeface="Helvetica Neue"/>
              <a:ea typeface="Helvetica Neue"/>
              <a:cs typeface="Helvetica Neue"/>
              <a:sym typeface="Helvetica Neue"/>
            </a:endParaRPr>
          </a:p>
          <a:p>
            <a:pPr indent="0" lvl="0" marL="0" marR="1003300" rtl="0" algn="l">
              <a:lnSpc>
                <a:spcPct val="100000"/>
              </a:lnSpc>
              <a:spcBef>
                <a:spcPts val="5600"/>
              </a:spcBef>
              <a:spcAft>
                <a:spcPts val="0"/>
              </a:spcAft>
              <a:buNone/>
            </a:pPr>
            <a:r>
              <a:t/>
            </a:r>
            <a:endParaRPr>
              <a:solidFill>
                <a:srgbClr val="282828"/>
              </a:solidFill>
              <a:latin typeface="Helvetica Neue"/>
              <a:ea typeface="Helvetica Neue"/>
              <a:cs typeface="Helvetica Neue"/>
              <a:sym typeface="Helvetica Neue"/>
            </a:endParaRPr>
          </a:p>
          <a:p>
            <a:pPr indent="0" lvl="0" marL="457200" marR="1003300" rtl="0" algn="l">
              <a:lnSpc>
                <a:spcPct val="100000"/>
              </a:lnSpc>
              <a:spcBef>
                <a:spcPts val="5600"/>
              </a:spcBef>
              <a:spcAft>
                <a:spcPts val="0"/>
              </a:spcAft>
              <a:buNone/>
            </a:pPr>
            <a:r>
              <a:t/>
            </a:r>
            <a:endParaRPr>
              <a:solidFill>
                <a:srgbClr val="282828"/>
              </a:solidFill>
              <a:latin typeface="Helvetica Neue"/>
              <a:ea typeface="Helvetica Neue"/>
              <a:cs typeface="Helvetica Neue"/>
              <a:sym typeface="Helvetica Neue"/>
            </a:endParaRPr>
          </a:p>
          <a:p>
            <a:pPr indent="0" lvl="0" marL="0" marR="1003300" rtl="0" algn="l">
              <a:lnSpc>
                <a:spcPct val="150000"/>
              </a:lnSpc>
              <a:spcBef>
                <a:spcPts val="5600"/>
              </a:spcBef>
              <a:spcAft>
                <a:spcPts val="0"/>
              </a:spcAft>
              <a:buNone/>
            </a:pPr>
            <a:r>
              <a:t/>
            </a:r>
            <a:endParaRPr>
              <a:solidFill>
                <a:srgbClr val="282828"/>
              </a:solidFill>
              <a:latin typeface="Helvetica Neue"/>
              <a:ea typeface="Helvetica Neue"/>
              <a:cs typeface="Helvetica Neue"/>
              <a:sym typeface="Helvetica Neue"/>
            </a:endParaRPr>
          </a:p>
          <a:p>
            <a:pPr indent="0" lvl="0" marL="0" marR="812800" rtl="0" algn="l">
              <a:lnSpc>
                <a:spcPct val="150000"/>
              </a:lnSpc>
              <a:spcBef>
                <a:spcPts val="5600"/>
              </a:spcBef>
              <a:spcAft>
                <a:spcPts val="0"/>
              </a:spcAft>
              <a:buNone/>
            </a:pPr>
            <a:r>
              <a:t/>
            </a:r>
            <a:endParaRPr>
              <a:solidFill>
                <a:srgbClr val="282828"/>
              </a:solidFill>
              <a:latin typeface="Roboto"/>
              <a:ea typeface="Roboto"/>
              <a:cs typeface="Roboto"/>
              <a:sym typeface="Roboto"/>
            </a:endParaRPr>
          </a:p>
          <a:p>
            <a:pPr indent="0" lvl="0" marL="0" rtl="0" algn="l">
              <a:spcBef>
                <a:spcPts val="0"/>
              </a:spcBef>
              <a:spcAft>
                <a:spcPts val="1600"/>
              </a:spcAft>
              <a:buNone/>
            </a:pPr>
            <a:r>
              <a:t/>
            </a:r>
            <a:endParaRPr>
              <a:solidFill>
                <a:srgbClr val="000000"/>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391" name="Shape 391"/>
        <p:cNvGrpSpPr/>
        <p:nvPr/>
      </p:nvGrpSpPr>
      <p:grpSpPr>
        <a:xfrm>
          <a:off x="0" y="0"/>
          <a:ext cx="0" cy="0"/>
          <a:chOff x="0" y="0"/>
          <a:chExt cx="0" cy="0"/>
        </a:xfrm>
      </p:grpSpPr>
      <p:sp>
        <p:nvSpPr>
          <p:cNvPr id="392" name="Google Shape;392;p65"/>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3" name="Google Shape;393;p65"/>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394" name="Google Shape;394;p65"/>
          <p:cNvSpPr txBox="1"/>
          <p:nvPr>
            <p:ph type="title"/>
          </p:nvPr>
        </p:nvSpPr>
        <p:spPr>
          <a:xfrm>
            <a:off x="699725" y="1908275"/>
            <a:ext cx="44787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000000"/>
                </a:solidFill>
                <a:latin typeface="Helvetica Neue"/>
                <a:ea typeface="Helvetica Neue"/>
                <a:cs typeface="Helvetica Neue"/>
                <a:sym typeface="Helvetica Neue"/>
              </a:rPr>
              <a:t>Is Whatsapp for business a</a:t>
            </a:r>
            <a:r>
              <a:rPr lang="en" sz="3000">
                <a:solidFill>
                  <a:srgbClr val="CD1E18"/>
                </a:solidFill>
                <a:latin typeface="Helvetica Neue"/>
                <a:ea typeface="Helvetica Neue"/>
                <a:cs typeface="Helvetica Neue"/>
                <a:sym typeface="Helvetica Neue"/>
              </a:rPr>
              <a:t> good fit for your business?</a:t>
            </a:r>
            <a:endParaRPr sz="3000">
              <a:solidFill>
                <a:srgbClr val="CD1E18"/>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pic>
        <p:nvPicPr>
          <p:cNvPr id="395" name="Google Shape;395;p65"/>
          <p:cNvPicPr preferRelativeResize="0"/>
          <p:nvPr/>
        </p:nvPicPr>
        <p:blipFill>
          <a:blip r:embed="rId4">
            <a:alphaModFix/>
          </a:blip>
          <a:stretch>
            <a:fillRect/>
          </a:stretch>
        </p:blipFill>
        <p:spPr>
          <a:xfrm>
            <a:off x="5351300" y="2020688"/>
            <a:ext cx="814500" cy="814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399" name="Shape 399"/>
        <p:cNvGrpSpPr/>
        <p:nvPr/>
      </p:nvGrpSpPr>
      <p:grpSpPr>
        <a:xfrm>
          <a:off x="0" y="0"/>
          <a:ext cx="0" cy="0"/>
          <a:chOff x="0" y="0"/>
          <a:chExt cx="0" cy="0"/>
        </a:xfrm>
      </p:grpSpPr>
      <p:sp>
        <p:nvSpPr>
          <p:cNvPr id="400" name="Google Shape;400;p6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01" name="Google Shape;401;p66"/>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402" name="Google Shape;402;p66"/>
          <p:cNvPicPr preferRelativeResize="0"/>
          <p:nvPr/>
        </p:nvPicPr>
        <p:blipFill>
          <a:blip r:embed="rId4">
            <a:alphaModFix/>
          </a:blip>
          <a:stretch>
            <a:fillRect/>
          </a:stretch>
        </p:blipFill>
        <p:spPr>
          <a:xfrm>
            <a:off x="996638" y="1615875"/>
            <a:ext cx="1699775" cy="1699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406" name="Shape 406"/>
        <p:cNvGrpSpPr/>
        <p:nvPr/>
      </p:nvGrpSpPr>
      <p:grpSpPr>
        <a:xfrm>
          <a:off x="0" y="0"/>
          <a:ext cx="0" cy="0"/>
          <a:chOff x="0" y="0"/>
          <a:chExt cx="0" cy="0"/>
        </a:xfrm>
      </p:grpSpPr>
      <p:sp>
        <p:nvSpPr>
          <p:cNvPr id="407" name="Google Shape;407;p6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08" name="Google Shape;408;p67"/>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409" name="Google Shape;409;p67"/>
          <p:cNvSpPr txBox="1"/>
          <p:nvPr>
            <p:ph type="title"/>
          </p:nvPr>
        </p:nvSpPr>
        <p:spPr>
          <a:xfrm>
            <a:off x="385425" y="1015125"/>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latin typeface="Helvetica Neue"/>
                <a:ea typeface="Helvetica Neue"/>
                <a:cs typeface="Helvetica Neue"/>
                <a:sym typeface="Helvetica Neue"/>
              </a:rPr>
              <a:t>Free, easy to use</a:t>
            </a:r>
            <a:endParaRPr sz="3000">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sp>
        <p:nvSpPr>
          <p:cNvPr id="410" name="Google Shape;410;p67"/>
          <p:cNvSpPr txBox="1"/>
          <p:nvPr>
            <p:ph idx="1" type="body"/>
          </p:nvPr>
        </p:nvSpPr>
        <p:spPr>
          <a:xfrm>
            <a:off x="385425" y="1848475"/>
            <a:ext cx="6782700" cy="1685400"/>
          </a:xfrm>
          <a:prstGeom prst="rect">
            <a:avLst/>
          </a:prstGeom>
        </p:spPr>
        <p:txBody>
          <a:bodyPr anchorCtr="0" anchor="t" bIns="91425" lIns="91425" spcFirstLastPara="1" rIns="91425" wrap="square" tIns="91425">
            <a:noAutofit/>
          </a:bodyPr>
          <a:lstStyle/>
          <a:p>
            <a:pPr indent="-342900" lvl="0" marL="457200" marR="1003300" rtl="0" algn="l">
              <a:lnSpc>
                <a:spcPct val="115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Canva allows you to make marketing material for your business, for print or online use for free. </a:t>
            </a:r>
            <a:endParaRPr sz="1800">
              <a:solidFill>
                <a:srgbClr val="282828"/>
              </a:solidFill>
              <a:latin typeface="Helvetica Neue"/>
              <a:ea typeface="Helvetica Neue"/>
              <a:cs typeface="Helvetica Neue"/>
              <a:sym typeface="Helvetica Neue"/>
            </a:endParaRPr>
          </a:p>
          <a:p>
            <a:pPr indent="-342900" lvl="0" marL="457200" marR="1003300" rtl="0" algn="l">
              <a:lnSpc>
                <a:spcPct val="115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“Canva PRO” is a paid subscription but you do not need this to use Canva.</a:t>
            </a:r>
            <a:endParaRPr sz="1800">
              <a:solidFill>
                <a:srgbClr val="282828"/>
              </a:solidFill>
              <a:latin typeface="Helvetica Neue"/>
              <a:ea typeface="Helvetica Neue"/>
              <a:cs typeface="Helvetica Neue"/>
              <a:sym typeface="Helvetica Neue"/>
            </a:endParaRPr>
          </a:p>
          <a:p>
            <a:pPr indent="-342900" lvl="0" marL="457200" marR="1003300" rtl="0" algn="l">
              <a:lnSpc>
                <a:spcPct val="115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Mobile app or desktop</a:t>
            </a:r>
            <a:endParaRPr sz="1800">
              <a:solidFill>
                <a:srgbClr val="282828"/>
              </a:solidFill>
              <a:latin typeface="Helvetica Neue"/>
              <a:ea typeface="Helvetica Neue"/>
              <a:cs typeface="Helvetica Neue"/>
              <a:sym typeface="Helvetica Neue"/>
            </a:endParaRPr>
          </a:p>
          <a:p>
            <a:pPr indent="-342900" lvl="0" marL="457200" marR="1003300" rtl="0" algn="l">
              <a:lnSpc>
                <a:spcPct val="115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Upload your logo or create a logo</a:t>
            </a:r>
            <a:br>
              <a:rPr lang="en" sz="1800">
                <a:solidFill>
                  <a:srgbClr val="282828"/>
                </a:solidFill>
                <a:latin typeface="Helvetica Neue"/>
                <a:ea typeface="Helvetica Neue"/>
                <a:cs typeface="Helvetica Neue"/>
                <a:sym typeface="Helvetica Neue"/>
              </a:rPr>
            </a:br>
            <a:endParaRPr sz="1800">
              <a:solidFill>
                <a:srgbClr val="282828"/>
              </a:solidFill>
              <a:latin typeface="Helvetica Neue"/>
              <a:ea typeface="Helvetica Neue"/>
              <a:cs typeface="Helvetica Neue"/>
              <a:sym typeface="Helvetica Neue"/>
            </a:endParaRPr>
          </a:p>
          <a:p>
            <a:pPr indent="0" lvl="0" marL="0" marR="1003300" rtl="0" algn="l">
              <a:lnSpc>
                <a:spcPct val="100000"/>
              </a:lnSpc>
              <a:spcBef>
                <a:spcPts val="5600"/>
              </a:spcBef>
              <a:spcAft>
                <a:spcPts val="0"/>
              </a:spcAft>
              <a:buNone/>
            </a:pPr>
            <a:r>
              <a:t/>
            </a:r>
            <a:endParaRPr sz="1800">
              <a:solidFill>
                <a:srgbClr val="282828"/>
              </a:solidFill>
              <a:latin typeface="Helvetica Neue"/>
              <a:ea typeface="Helvetica Neue"/>
              <a:cs typeface="Helvetica Neue"/>
              <a:sym typeface="Helvetica Neue"/>
            </a:endParaRPr>
          </a:p>
          <a:p>
            <a:pPr indent="0" lvl="0" marL="0" marR="1003300" rtl="0" algn="l">
              <a:lnSpc>
                <a:spcPct val="150000"/>
              </a:lnSpc>
              <a:spcBef>
                <a:spcPts val="5600"/>
              </a:spcBef>
              <a:spcAft>
                <a:spcPts val="0"/>
              </a:spcAft>
              <a:buNone/>
            </a:pPr>
            <a:r>
              <a:t/>
            </a:r>
            <a:endParaRPr sz="1800">
              <a:solidFill>
                <a:srgbClr val="282828"/>
              </a:solidFill>
              <a:latin typeface="Helvetica Neue"/>
              <a:ea typeface="Helvetica Neue"/>
              <a:cs typeface="Helvetica Neue"/>
              <a:sym typeface="Helvetica Neue"/>
            </a:endParaRPr>
          </a:p>
          <a:p>
            <a:pPr indent="0" lvl="0" marL="0" marR="812800" rtl="0" algn="l">
              <a:lnSpc>
                <a:spcPct val="150000"/>
              </a:lnSpc>
              <a:spcBef>
                <a:spcPts val="5600"/>
              </a:spcBef>
              <a:spcAft>
                <a:spcPts val="0"/>
              </a:spcAft>
              <a:buNone/>
            </a:pPr>
            <a:r>
              <a:t/>
            </a:r>
            <a:endParaRPr sz="1800">
              <a:solidFill>
                <a:srgbClr val="282828"/>
              </a:solidFill>
              <a:latin typeface="Roboto"/>
              <a:ea typeface="Roboto"/>
              <a:cs typeface="Roboto"/>
              <a:sym typeface="Roboto"/>
            </a:endParaRPr>
          </a:p>
          <a:p>
            <a:pPr indent="0" lvl="0" marL="0" rtl="0" algn="l">
              <a:spcBef>
                <a:spcPts val="0"/>
              </a:spcBef>
              <a:spcAft>
                <a:spcPts val="1600"/>
              </a:spcAft>
              <a:buNone/>
            </a:pPr>
            <a:r>
              <a:t/>
            </a:r>
            <a:endParaRPr sz="1800">
              <a:solidFill>
                <a:srgbClr val="000000"/>
              </a:solidFill>
              <a:latin typeface="Helvetica Neue"/>
              <a:ea typeface="Helvetica Neue"/>
              <a:cs typeface="Helvetica Neue"/>
              <a:sym typeface="Helvetica Neue"/>
            </a:endParaRPr>
          </a:p>
        </p:txBody>
      </p:sp>
      <p:pic>
        <p:nvPicPr>
          <p:cNvPr id="411" name="Google Shape;411;p67"/>
          <p:cNvPicPr preferRelativeResize="0"/>
          <p:nvPr/>
        </p:nvPicPr>
        <p:blipFill>
          <a:blip r:embed="rId4">
            <a:alphaModFix/>
          </a:blip>
          <a:stretch>
            <a:fillRect/>
          </a:stretch>
        </p:blipFill>
        <p:spPr>
          <a:xfrm>
            <a:off x="3804469" y="718413"/>
            <a:ext cx="880025" cy="880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415" name="Shape 415"/>
        <p:cNvGrpSpPr/>
        <p:nvPr/>
      </p:nvGrpSpPr>
      <p:grpSpPr>
        <a:xfrm>
          <a:off x="0" y="0"/>
          <a:ext cx="0" cy="0"/>
          <a:chOff x="0" y="0"/>
          <a:chExt cx="0" cy="0"/>
        </a:xfrm>
      </p:grpSpPr>
      <p:sp>
        <p:nvSpPr>
          <p:cNvPr id="416" name="Google Shape;416;p6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17" name="Google Shape;417;p68"/>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418" name="Google Shape;418;p68"/>
          <p:cNvPicPr preferRelativeResize="0"/>
          <p:nvPr/>
        </p:nvPicPr>
        <p:blipFill>
          <a:blip r:embed="rId4">
            <a:alphaModFix/>
          </a:blip>
          <a:stretch>
            <a:fillRect/>
          </a:stretch>
        </p:blipFill>
        <p:spPr>
          <a:xfrm>
            <a:off x="0" y="872975"/>
            <a:ext cx="7425675" cy="3507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422" name="Shape 422"/>
        <p:cNvGrpSpPr/>
        <p:nvPr/>
      </p:nvGrpSpPr>
      <p:grpSpPr>
        <a:xfrm>
          <a:off x="0" y="0"/>
          <a:ext cx="0" cy="0"/>
          <a:chOff x="0" y="0"/>
          <a:chExt cx="0" cy="0"/>
        </a:xfrm>
      </p:grpSpPr>
      <p:sp>
        <p:nvSpPr>
          <p:cNvPr id="423" name="Google Shape;423;p6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24" name="Google Shape;424;p69"/>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425" name="Google Shape;425;p69"/>
          <p:cNvSpPr txBox="1"/>
          <p:nvPr>
            <p:ph type="title"/>
          </p:nvPr>
        </p:nvSpPr>
        <p:spPr>
          <a:xfrm>
            <a:off x="355225" y="780150"/>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1339A0"/>
                </a:solidFill>
                <a:latin typeface="Helvetica Neue"/>
                <a:ea typeface="Helvetica Neue"/>
                <a:cs typeface="Helvetica Neue"/>
                <a:sym typeface="Helvetica Neue"/>
              </a:rPr>
              <a:t>Design tips for using Canva</a:t>
            </a:r>
            <a:endParaRPr sz="3000">
              <a:solidFill>
                <a:srgbClr val="1339A0"/>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sp>
        <p:nvSpPr>
          <p:cNvPr id="426" name="Google Shape;426;p69"/>
          <p:cNvSpPr txBox="1"/>
          <p:nvPr>
            <p:ph idx="1" type="body"/>
          </p:nvPr>
        </p:nvSpPr>
        <p:spPr>
          <a:xfrm>
            <a:off x="494625" y="1636150"/>
            <a:ext cx="6946200" cy="1685400"/>
          </a:xfrm>
          <a:prstGeom prst="rect">
            <a:avLst/>
          </a:prstGeom>
        </p:spPr>
        <p:txBody>
          <a:bodyPr anchorCtr="0" anchor="t" bIns="91425" lIns="91425" spcFirstLastPara="1" rIns="91425" wrap="square" tIns="91425">
            <a:noAutofit/>
          </a:bodyPr>
          <a:lstStyle/>
          <a:p>
            <a:pPr indent="-342900" lvl="0" marL="457200" marR="1003300" rtl="0" algn="l">
              <a:lnSpc>
                <a:spcPct val="10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Upload your logo and use it consistently across all of your material.</a:t>
            </a:r>
            <a:endParaRPr sz="1800">
              <a:solidFill>
                <a:srgbClr val="282828"/>
              </a:solidFill>
              <a:latin typeface="Helvetica Neue"/>
              <a:ea typeface="Helvetica Neue"/>
              <a:cs typeface="Helvetica Neue"/>
              <a:sym typeface="Helvetica Neue"/>
            </a:endParaRPr>
          </a:p>
          <a:p>
            <a:pPr indent="-342900" lvl="0" marL="457200" marR="1003300" rtl="0" algn="l">
              <a:lnSpc>
                <a:spcPct val="10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If you don’t have a logo, you can make one on Canva.</a:t>
            </a:r>
            <a:endParaRPr sz="1800">
              <a:solidFill>
                <a:srgbClr val="282828"/>
              </a:solidFill>
              <a:latin typeface="Helvetica Neue"/>
              <a:ea typeface="Helvetica Neue"/>
              <a:cs typeface="Helvetica Neue"/>
              <a:sym typeface="Helvetica Neue"/>
            </a:endParaRPr>
          </a:p>
          <a:p>
            <a:pPr indent="-342900" lvl="0" marL="457200" marR="1003300" rtl="0" algn="l">
              <a:lnSpc>
                <a:spcPct val="10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Select your brand colours (2 or 3) and use these consistently across your material so it always looks similar.</a:t>
            </a:r>
            <a:endParaRPr sz="1800">
              <a:solidFill>
                <a:srgbClr val="282828"/>
              </a:solidFill>
              <a:latin typeface="Helvetica Neue"/>
              <a:ea typeface="Helvetica Neue"/>
              <a:cs typeface="Helvetica Neue"/>
              <a:sym typeface="Helvetica Neue"/>
            </a:endParaRPr>
          </a:p>
          <a:p>
            <a:pPr indent="-342900" lvl="0" marL="457200" marR="1003300" rtl="0" algn="l">
              <a:lnSpc>
                <a:spcPct val="10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Always use a similar design so customers start to recognize your material.</a:t>
            </a:r>
            <a:br>
              <a:rPr lang="en" sz="1800">
                <a:solidFill>
                  <a:srgbClr val="282828"/>
                </a:solidFill>
                <a:latin typeface="Helvetica Neue"/>
                <a:ea typeface="Helvetica Neue"/>
                <a:cs typeface="Helvetica Neue"/>
                <a:sym typeface="Helvetica Neue"/>
              </a:rPr>
            </a:br>
            <a:br>
              <a:rPr lang="en" sz="1800">
                <a:solidFill>
                  <a:srgbClr val="282828"/>
                </a:solidFill>
                <a:latin typeface="Helvetica Neue"/>
                <a:ea typeface="Helvetica Neue"/>
                <a:cs typeface="Helvetica Neue"/>
                <a:sym typeface="Helvetica Neue"/>
              </a:rPr>
            </a:br>
            <a:endParaRPr sz="1800">
              <a:solidFill>
                <a:srgbClr val="282828"/>
              </a:solidFill>
              <a:latin typeface="Helvetica Neue"/>
              <a:ea typeface="Helvetica Neue"/>
              <a:cs typeface="Helvetica Neue"/>
              <a:sym typeface="Helvetica Neue"/>
            </a:endParaRPr>
          </a:p>
          <a:p>
            <a:pPr indent="0" lvl="0" marL="0" marR="1003300" rtl="0" algn="l">
              <a:lnSpc>
                <a:spcPct val="100000"/>
              </a:lnSpc>
              <a:spcBef>
                <a:spcPts val="5600"/>
              </a:spcBef>
              <a:spcAft>
                <a:spcPts val="0"/>
              </a:spcAft>
              <a:buNone/>
            </a:pPr>
            <a:r>
              <a:t/>
            </a:r>
            <a:endParaRPr sz="1800">
              <a:solidFill>
                <a:srgbClr val="282828"/>
              </a:solidFill>
              <a:latin typeface="Helvetica Neue"/>
              <a:ea typeface="Helvetica Neue"/>
              <a:cs typeface="Helvetica Neue"/>
              <a:sym typeface="Helvetica Neue"/>
            </a:endParaRPr>
          </a:p>
          <a:p>
            <a:pPr indent="0" lvl="0" marL="0" marR="1003300" rtl="0" algn="l">
              <a:lnSpc>
                <a:spcPct val="150000"/>
              </a:lnSpc>
              <a:spcBef>
                <a:spcPts val="5600"/>
              </a:spcBef>
              <a:spcAft>
                <a:spcPts val="0"/>
              </a:spcAft>
              <a:buNone/>
            </a:pPr>
            <a:r>
              <a:t/>
            </a:r>
            <a:endParaRPr sz="1800">
              <a:solidFill>
                <a:srgbClr val="282828"/>
              </a:solidFill>
              <a:latin typeface="Helvetica Neue"/>
              <a:ea typeface="Helvetica Neue"/>
              <a:cs typeface="Helvetica Neue"/>
              <a:sym typeface="Helvetica Neue"/>
            </a:endParaRPr>
          </a:p>
          <a:p>
            <a:pPr indent="0" lvl="0" marL="0" marR="812800" rtl="0" algn="l">
              <a:lnSpc>
                <a:spcPct val="150000"/>
              </a:lnSpc>
              <a:spcBef>
                <a:spcPts val="5600"/>
              </a:spcBef>
              <a:spcAft>
                <a:spcPts val="0"/>
              </a:spcAft>
              <a:buNone/>
            </a:pPr>
            <a:r>
              <a:t/>
            </a:r>
            <a:endParaRPr sz="1800">
              <a:solidFill>
                <a:srgbClr val="282828"/>
              </a:solidFill>
              <a:latin typeface="Roboto"/>
              <a:ea typeface="Roboto"/>
              <a:cs typeface="Roboto"/>
              <a:sym typeface="Roboto"/>
            </a:endParaRPr>
          </a:p>
          <a:p>
            <a:pPr indent="0" lvl="0" marL="0" rtl="0" algn="l">
              <a:spcBef>
                <a:spcPts val="0"/>
              </a:spcBef>
              <a:spcAft>
                <a:spcPts val="1600"/>
              </a:spcAft>
              <a:buNone/>
            </a:pPr>
            <a:r>
              <a:t/>
            </a:r>
            <a:endParaRPr sz="1800">
              <a:solidFill>
                <a:srgbClr val="000000"/>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430" name="Shape 430"/>
        <p:cNvGrpSpPr/>
        <p:nvPr/>
      </p:nvGrpSpPr>
      <p:grpSpPr>
        <a:xfrm>
          <a:off x="0" y="0"/>
          <a:ext cx="0" cy="0"/>
          <a:chOff x="0" y="0"/>
          <a:chExt cx="0" cy="0"/>
        </a:xfrm>
      </p:grpSpPr>
      <p:sp>
        <p:nvSpPr>
          <p:cNvPr id="431" name="Google Shape;431;p7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2" name="Google Shape;432;p70"/>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433" name="Google Shape;433;p70"/>
          <p:cNvPicPr preferRelativeResize="0"/>
          <p:nvPr/>
        </p:nvPicPr>
        <p:blipFill>
          <a:blip r:embed="rId4">
            <a:alphaModFix/>
          </a:blip>
          <a:stretch>
            <a:fillRect/>
          </a:stretch>
        </p:blipFill>
        <p:spPr>
          <a:xfrm>
            <a:off x="870100" y="1193775"/>
            <a:ext cx="2143125" cy="2143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437" name="Shape 437"/>
        <p:cNvGrpSpPr/>
        <p:nvPr/>
      </p:nvGrpSpPr>
      <p:grpSpPr>
        <a:xfrm>
          <a:off x="0" y="0"/>
          <a:ext cx="0" cy="0"/>
          <a:chOff x="0" y="0"/>
          <a:chExt cx="0" cy="0"/>
        </a:xfrm>
      </p:grpSpPr>
      <p:sp>
        <p:nvSpPr>
          <p:cNvPr id="438" name="Google Shape;438;p7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9" name="Google Shape;439;p71"/>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440" name="Google Shape;440;p71"/>
          <p:cNvSpPr txBox="1"/>
          <p:nvPr>
            <p:ph type="title"/>
          </p:nvPr>
        </p:nvSpPr>
        <p:spPr>
          <a:xfrm>
            <a:off x="599750" y="657950"/>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1339A0"/>
                </a:solidFill>
                <a:latin typeface="Helvetica Neue"/>
                <a:ea typeface="Helvetica Neue"/>
                <a:cs typeface="Helvetica Neue"/>
                <a:sym typeface="Helvetica Neue"/>
              </a:rPr>
              <a:t>Facebook polls</a:t>
            </a:r>
            <a:endParaRPr sz="3000">
              <a:solidFill>
                <a:srgbClr val="1339A0"/>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sp>
        <p:nvSpPr>
          <p:cNvPr id="441" name="Google Shape;441;p71"/>
          <p:cNvSpPr txBox="1"/>
          <p:nvPr/>
        </p:nvSpPr>
        <p:spPr>
          <a:xfrm>
            <a:off x="425125" y="1494225"/>
            <a:ext cx="6184800" cy="2355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Helvetica Neue"/>
              <a:buChar char="●"/>
            </a:pPr>
            <a:r>
              <a:rPr lang="en" sz="1800">
                <a:latin typeface="Helvetica Neue"/>
                <a:ea typeface="Helvetica Neue"/>
                <a:cs typeface="Helvetica Neue"/>
                <a:sym typeface="Helvetica Neue"/>
              </a:rPr>
              <a:t>Ask your friends what they think of your idea</a:t>
            </a:r>
            <a:endParaRPr sz="1800">
              <a:latin typeface="Helvetica Neue"/>
              <a:ea typeface="Helvetica Neue"/>
              <a:cs typeface="Helvetica Neue"/>
              <a:sym typeface="Helvetica Neue"/>
            </a:endParaRPr>
          </a:p>
          <a:p>
            <a:pPr indent="-342900" lvl="0" marL="457200" rtl="0" algn="l">
              <a:lnSpc>
                <a:spcPct val="115000"/>
              </a:lnSpc>
              <a:spcBef>
                <a:spcPts val="0"/>
              </a:spcBef>
              <a:spcAft>
                <a:spcPts val="0"/>
              </a:spcAft>
              <a:buSzPts val="1800"/>
              <a:buFont typeface="Helvetica Neue"/>
              <a:buChar char="●"/>
            </a:pPr>
            <a:r>
              <a:rPr lang="en" sz="1800">
                <a:latin typeface="Helvetica Neue"/>
                <a:ea typeface="Helvetica Neue"/>
                <a:cs typeface="Helvetica Neue"/>
                <a:sym typeface="Helvetica Neue"/>
              </a:rPr>
              <a:t>Ask your customers what they want from your product or service</a:t>
            </a:r>
            <a:endParaRPr sz="1800">
              <a:latin typeface="Helvetica Neue"/>
              <a:ea typeface="Helvetica Neue"/>
              <a:cs typeface="Helvetica Neue"/>
              <a:sym typeface="Helvetica Neue"/>
            </a:endParaRPr>
          </a:p>
          <a:p>
            <a:pPr indent="-342900" lvl="0" marL="457200" rtl="0" algn="l">
              <a:lnSpc>
                <a:spcPct val="115000"/>
              </a:lnSpc>
              <a:spcBef>
                <a:spcPts val="0"/>
              </a:spcBef>
              <a:spcAft>
                <a:spcPts val="0"/>
              </a:spcAft>
              <a:buSzPts val="1800"/>
              <a:buFont typeface="Helvetica Neue"/>
              <a:buChar char="●"/>
            </a:pPr>
            <a:r>
              <a:rPr lang="en" sz="1800">
                <a:latin typeface="Helvetica Neue"/>
                <a:ea typeface="Helvetica Neue"/>
                <a:cs typeface="Helvetica Neue"/>
                <a:sym typeface="Helvetica Neue"/>
              </a:rPr>
              <a:t>Add a poll from your business page, in a group, or add to your personal Facebook story.</a:t>
            </a:r>
            <a:endParaRPr sz="1800">
              <a:latin typeface="Helvetica Neue"/>
              <a:ea typeface="Helvetica Neue"/>
              <a:cs typeface="Helvetica Neue"/>
              <a:sym typeface="Helvetica Neue"/>
            </a:endParaRPr>
          </a:p>
          <a:p>
            <a:pPr indent="0" lvl="0" marL="457200" rtl="0" algn="l">
              <a:lnSpc>
                <a:spcPct val="115000"/>
              </a:lnSpc>
              <a:spcBef>
                <a:spcPts val="0"/>
              </a:spcBef>
              <a:spcAft>
                <a:spcPts val="0"/>
              </a:spcAft>
              <a:buNone/>
            </a:pPr>
            <a:r>
              <a:t/>
            </a:r>
            <a:endParaRPr sz="1800">
              <a:latin typeface="Helvetica Neue"/>
              <a:ea typeface="Helvetica Neue"/>
              <a:cs typeface="Helvetica Neue"/>
              <a:sym typeface="Helvetica Neue"/>
            </a:endParaRPr>
          </a:p>
          <a:p>
            <a:pPr indent="-342900" lvl="0" marL="457200" rtl="0" algn="l">
              <a:lnSpc>
                <a:spcPct val="115000"/>
              </a:lnSpc>
              <a:spcBef>
                <a:spcPts val="0"/>
              </a:spcBef>
              <a:spcAft>
                <a:spcPts val="0"/>
              </a:spcAft>
              <a:buSzPts val="1800"/>
              <a:buFont typeface="Helvetica Neue"/>
              <a:buChar char="●"/>
            </a:pPr>
            <a:r>
              <a:rPr lang="en" sz="1800">
                <a:solidFill>
                  <a:srgbClr val="1339A0"/>
                </a:solidFill>
                <a:latin typeface="Helvetica Neue"/>
                <a:ea typeface="Helvetica Neue"/>
                <a:cs typeface="Helvetica Neue"/>
                <a:sym typeface="Helvetica Neue"/>
              </a:rPr>
              <a:t>Personal profile</a:t>
            </a:r>
            <a:r>
              <a:rPr lang="en" sz="1800">
                <a:latin typeface="Helvetica Neue"/>
                <a:ea typeface="Helvetica Neue"/>
                <a:cs typeface="Helvetica Neue"/>
                <a:sym typeface="Helvetica Neue"/>
              </a:rPr>
              <a:t> -- add to story</a:t>
            </a:r>
            <a:endParaRPr sz="1800">
              <a:latin typeface="Helvetica Neue"/>
              <a:ea typeface="Helvetica Neue"/>
              <a:cs typeface="Helvetica Neue"/>
              <a:sym typeface="Helvetica Neue"/>
            </a:endParaRPr>
          </a:p>
          <a:p>
            <a:pPr indent="-342900" lvl="0" marL="457200" rtl="0" algn="l">
              <a:lnSpc>
                <a:spcPct val="115000"/>
              </a:lnSpc>
              <a:spcBef>
                <a:spcPts val="0"/>
              </a:spcBef>
              <a:spcAft>
                <a:spcPts val="0"/>
              </a:spcAft>
              <a:buSzPts val="1800"/>
              <a:buFont typeface="Helvetica Neue"/>
              <a:buChar char="●"/>
            </a:pPr>
            <a:r>
              <a:rPr lang="en" sz="1800">
                <a:solidFill>
                  <a:srgbClr val="1339A0"/>
                </a:solidFill>
                <a:latin typeface="Helvetica Neue"/>
                <a:ea typeface="Helvetica Neue"/>
                <a:cs typeface="Helvetica Neue"/>
                <a:sym typeface="Helvetica Neue"/>
              </a:rPr>
              <a:t>Business profile</a:t>
            </a:r>
            <a:r>
              <a:rPr lang="en" sz="1800">
                <a:latin typeface="Helvetica Neue"/>
                <a:ea typeface="Helvetica Neue"/>
                <a:cs typeface="Helvetica Neue"/>
                <a:sym typeface="Helvetica Neue"/>
              </a:rPr>
              <a:t> -- add as a post</a:t>
            </a:r>
            <a:endParaRPr sz="1800">
              <a:latin typeface="Helvetica Neue"/>
              <a:ea typeface="Helvetica Neue"/>
              <a:cs typeface="Helvetica Neue"/>
              <a:sym typeface="Helvetica Neue"/>
            </a:endParaRPr>
          </a:p>
          <a:p>
            <a:pPr indent="0" lvl="0" marL="457200" rtl="0" algn="l">
              <a:lnSpc>
                <a:spcPct val="115000"/>
              </a:lnSpc>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445" name="Shape 445"/>
        <p:cNvGrpSpPr/>
        <p:nvPr/>
      </p:nvGrpSpPr>
      <p:grpSpPr>
        <a:xfrm>
          <a:off x="0" y="0"/>
          <a:ext cx="0" cy="0"/>
          <a:chOff x="0" y="0"/>
          <a:chExt cx="0" cy="0"/>
        </a:xfrm>
      </p:grpSpPr>
      <p:sp>
        <p:nvSpPr>
          <p:cNvPr id="446" name="Google Shape;446;p72"/>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47" name="Google Shape;447;p72"/>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448" name="Google Shape;448;p72"/>
          <p:cNvPicPr preferRelativeResize="0"/>
          <p:nvPr/>
        </p:nvPicPr>
        <p:blipFill rotWithShape="1">
          <a:blip r:embed="rId4">
            <a:alphaModFix/>
          </a:blip>
          <a:srcRect b="34683" l="0" r="0" t="0"/>
          <a:stretch/>
        </p:blipFill>
        <p:spPr>
          <a:xfrm>
            <a:off x="1295350" y="872975"/>
            <a:ext cx="2233251" cy="3160550"/>
          </a:xfrm>
          <a:prstGeom prst="rect">
            <a:avLst/>
          </a:prstGeom>
          <a:noFill/>
          <a:ln>
            <a:noFill/>
          </a:ln>
        </p:spPr>
      </p:pic>
      <p:pic>
        <p:nvPicPr>
          <p:cNvPr id="449" name="Google Shape;449;p72"/>
          <p:cNvPicPr preferRelativeResize="0"/>
          <p:nvPr/>
        </p:nvPicPr>
        <p:blipFill>
          <a:blip r:embed="rId5">
            <a:alphaModFix/>
          </a:blip>
          <a:stretch>
            <a:fillRect/>
          </a:stretch>
        </p:blipFill>
        <p:spPr>
          <a:xfrm>
            <a:off x="4403121" y="200550"/>
            <a:ext cx="2233246" cy="4838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4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8" name="Google Shape;228;p46"/>
          <p:cNvPicPr preferRelativeResize="0"/>
          <p:nvPr/>
        </p:nvPicPr>
        <p:blipFill>
          <a:blip r:embed="rId4">
            <a:alphaModFix/>
          </a:blip>
          <a:stretch>
            <a:fillRect/>
          </a:stretch>
        </p:blipFill>
        <p:spPr>
          <a:xfrm>
            <a:off x="7440825" y="200550"/>
            <a:ext cx="1494250" cy="672426"/>
          </a:xfrm>
          <a:prstGeom prst="rect">
            <a:avLst/>
          </a:prstGeom>
          <a:noFill/>
          <a:ln>
            <a:noFill/>
          </a:ln>
        </p:spPr>
      </p:pic>
      <p:sp>
        <p:nvSpPr>
          <p:cNvPr id="229" name="Google Shape;229;p46"/>
          <p:cNvSpPr txBox="1"/>
          <p:nvPr/>
        </p:nvSpPr>
        <p:spPr>
          <a:xfrm>
            <a:off x="221950" y="966050"/>
            <a:ext cx="3681300" cy="18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Helvetica Neue"/>
                <a:ea typeface="Helvetica Neue"/>
                <a:cs typeface="Helvetica Neue"/>
                <a:sym typeface="Helvetica Neue"/>
              </a:rPr>
              <a:t>What tech tools do you already use to </a:t>
            </a:r>
            <a:r>
              <a:rPr lang="en" sz="3000">
                <a:solidFill>
                  <a:srgbClr val="CD1E18"/>
                </a:solidFill>
                <a:latin typeface="Helvetica Neue"/>
                <a:ea typeface="Helvetica Neue"/>
                <a:cs typeface="Helvetica Neue"/>
                <a:sym typeface="Helvetica Neue"/>
              </a:rPr>
              <a:t>market your business </a:t>
            </a:r>
            <a:r>
              <a:rPr lang="en" sz="3000">
                <a:latin typeface="Helvetica Neue"/>
                <a:ea typeface="Helvetica Neue"/>
                <a:cs typeface="Helvetica Neue"/>
                <a:sym typeface="Helvetica Neue"/>
              </a:rPr>
              <a:t>and </a:t>
            </a:r>
            <a:r>
              <a:rPr lang="en" sz="3000">
                <a:solidFill>
                  <a:srgbClr val="CD1E18"/>
                </a:solidFill>
                <a:latin typeface="Helvetica Neue"/>
                <a:ea typeface="Helvetica Neue"/>
                <a:cs typeface="Helvetica Neue"/>
                <a:sym typeface="Helvetica Neue"/>
              </a:rPr>
              <a:t>communicate with your customers</a:t>
            </a:r>
            <a:r>
              <a:rPr lang="en" sz="3000">
                <a:latin typeface="Helvetica Neue"/>
                <a:ea typeface="Helvetica Neue"/>
                <a:cs typeface="Helvetica Neue"/>
                <a:sym typeface="Helvetica Neue"/>
              </a:rPr>
              <a:t>?</a:t>
            </a:r>
            <a:endParaRPr sz="3000">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9A0"/>
        </a:solidFill>
      </p:bgPr>
    </p:bg>
    <p:spTree>
      <p:nvGrpSpPr>
        <p:cNvPr id="453" name="Shape 453"/>
        <p:cNvGrpSpPr/>
        <p:nvPr/>
      </p:nvGrpSpPr>
      <p:grpSpPr>
        <a:xfrm>
          <a:off x="0" y="0"/>
          <a:ext cx="0" cy="0"/>
          <a:chOff x="0" y="0"/>
          <a:chExt cx="0" cy="0"/>
        </a:xfrm>
      </p:grpSpPr>
      <p:sp>
        <p:nvSpPr>
          <p:cNvPr id="454" name="Google Shape;454;p7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5" name="Google Shape;455;p73"/>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456" name="Google Shape;456;p73"/>
          <p:cNvPicPr preferRelativeResize="0"/>
          <p:nvPr/>
        </p:nvPicPr>
        <p:blipFill>
          <a:blip r:embed="rId4">
            <a:alphaModFix/>
          </a:blip>
          <a:stretch>
            <a:fillRect/>
          </a:stretch>
        </p:blipFill>
        <p:spPr>
          <a:xfrm>
            <a:off x="1624675" y="722826"/>
            <a:ext cx="7201848" cy="3965723"/>
          </a:xfrm>
          <a:prstGeom prst="rect">
            <a:avLst/>
          </a:prstGeom>
          <a:noFill/>
          <a:ln>
            <a:noFill/>
          </a:ln>
        </p:spPr>
      </p:pic>
      <p:pic>
        <p:nvPicPr>
          <p:cNvPr id="457" name="Google Shape;457;p73"/>
          <p:cNvPicPr preferRelativeResize="0"/>
          <p:nvPr/>
        </p:nvPicPr>
        <p:blipFill rotWithShape="1">
          <a:blip r:embed="rId5">
            <a:alphaModFix/>
          </a:blip>
          <a:srcRect b="3190" l="507" r="0" t="1270"/>
          <a:stretch/>
        </p:blipFill>
        <p:spPr>
          <a:xfrm>
            <a:off x="46450" y="0"/>
            <a:ext cx="9097549" cy="4832425"/>
          </a:xfrm>
          <a:prstGeom prst="rect">
            <a:avLst/>
          </a:prstGeom>
          <a:noFill/>
          <a:ln>
            <a:noFill/>
          </a:ln>
        </p:spPr>
      </p:pic>
      <p:sp>
        <p:nvSpPr>
          <p:cNvPr id="458" name="Google Shape;458;p73"/>
          <p:cNvSpPr/>
          <p:nvPr/>
        </p:nvSpPr>
        <p:spPr>
          <a:xfrm>
            <a:off x="4017460" y="3172936"/>
            <a:ext cx="872050" cy="525700"/>
          </a:xfrm>
          <a:custGeom>
            <a:rect b="b" l="l" r="r" t="t"/>
            <a:pathLst>
              <a:path extrusionOk="0" h="21028" w="34882">
                <a:moveTo>
                  <a:pt x="31531" y="3143"/>
                </a:moveTo>
                <a:cubicBezTo>
                  <a:pt x="22342" y="1350"/>
                  <a:pt x="11725" y="-2292"/>
                  <a:pt x="3464" y="2113"/>
                </a:cubicBezTo>
                <a:cubicBezTo>
                  <a:pt x="636" y="3621"/>
                  <a:pt x="-280" y="7945"/>
                  <a:pt x="117" y="11125"/>
                </a:cubicBezTo>
                <a:cubicBezTo>
                  <a:pt x="1500" y="22186"/>
                  <a:pt x="24373" y="23755"/>
                  <a:pt x="33076" y="16790"/>
                </a:cubicBezTo>
                <a:cubicBezTo>
                  <a:pt x="35760" y="14642"/>
                  <a:pt x="35202" y="8691"/>
                  <a:pt x="32561" y="6491"/>
                </a:cubicBezTo>
                <a:cubicBezTo>
                  <a:pt x="30820" y="5040"/>
                  <a:pt x="28267" y="4915"/>
                  <a:pt x="26382" y="3658"/>
                </a:cubicBezTo>
              </a:path>
            </a:pathLst>
          </a:custGeom>
          <a:noFill/>
          <a:ln cap="flat" cmpd="sng" w="28575">
            <a:solidFill>
              <a:srgbClr val="CD1E18"/>
            </a:solidFill>
            <a:prstDash val="solid"/>
            <a:round/>
            <a:headEnd len="med" w="med" type="none"/>
            <a:tailEnd len="med" w="med" type="none"/>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74"/>
          <p:cNvPicPr preferRelativeResize="0"/>
          <p:nvPr/>
        </p:nvPicPr>
        <p:blipFill>
          <a:blip r:embed="rId3">
            <a:alphaModFix/>
          </a:blip>
          <a:stretch>
            <a:fillRect/>
          </a:stretch>
        </p:blipFill>
        <p:spPr>
          <a:xfrm>
            <a:off x="25750" y="47701"/>
            <a:ext cx="9144000" cy="5095797"/>
          </a:xfrm>
          <a:prstGeom prst="rect">
            <a:avLst/>
          </a:prstGeom>
          <a:noFill/>
          <a:ln>
            <a:noFill/>
          </a:ln>
        </p:spPr>
      </p:pic>
      <p:sp>
        <p:nvSpPr>
          <p:cNvPr id="464" name="Google Shape;464;p74"/>
          <p:cNvSpPr/>
          <p:nvPr/>
        </p:nvSpPr>
        <p:spPr>
          <a:xfrm>
            <a:off x="4046192" y="4357728"/>
            <a:ext cx="902875" cy="672425"/>
          </a:xfrm>
          <a:custGeom>
            <a:rect b="b" l="l" r="r" t="t"/>
            <a:pathLst>
              <a:path extrusionOk="0" h="26897" w="36115">
                <a:moveTo>
                  <a:pt x="31927" y="815"/>
                </a:moveTo>
                <a:cubicBezTo>
                  <a:pt x="24627" y="815"/>
                  <a:pt x="16711" y="-1378"/>
                  <a:pt x="10040" y="1587"/>
                </a:cubicBezTo>
                <a:cubicBezTo>
                  <a:pt x="3510" y="4490"/>
                  <a:pt x="-2680" y="15211"/>
                  <a:pt x="1285" y="21157"/>
                </a:cubicBezTo>
                <a:cubicBezTo>
                  <a:pt x="7249" y="30102"/>
                  <a:pt x="27226" y="27847"/>
                  <a:pt x="33472" y="19097"/>
                </a:cubicBezTo>
                <a:cubicBezTo>
                  <a:pt x="36033" y="15509"/>
                  <a:pt x="36988" y="9907"/>
                  <a:pt x="35017" y="5964"/>
                </a:cubicBezTo>
                <a:cubicBezTo>
                  <a:pt x="33127" y="2183"/>
                  <a:pt x="27530" y="1838"/>
                  <a:pt x="23429" y="815"/>
                </a:cubicBezTo>
              </a:path>
            </a:pathLst>
          </a:custGeom>
          <a:noFill/>
          <a:ln cap="flat" cmpd="sng" w="38100">
            <a:solidFill>
              <a:srgbClr val="CD1E18"/>
            </a:solidFill>
            <a:prstDash val="solid"/>
            <a:round/>
            <a:headEnd len="med" w="med" type="none"/>
            <a:tailEnd len="med" w="med" type="none"/>
          </a:ln>
        </p:spPr>
      </p:sp>
      <p:sp>
        <p:nvSpPr>
          <p:cNvPr id="465" name="Google Shape;465;p74"/>
          <p:cNvSpPr/>
          <p:nvPr/>
        </p:nvSpPr>
        <p:spPr>
          <a:xfrm>
            <a:off x="2273817" y="1899328"/>
            <a:ext cx="902875" cy="672425"/>
          </a:xfrm>
          <a:custGeom>
            <a:rect b="b" l="l" r="r" t="t"/>
            <a:pathLst>
              <a:path extrusionOk="0" h="26897" w="36115">
                <a:moveTo>
                  <a:pt x="31927" y="815"/>
                </a:moveTo>
                <a:cubicBezTo>
                  <a:pt x="24627" y="815"/>
                  <a:pt x="16711" y="-1378"/>
                  <a:pt x="10040" y="1587"/>
                </a:cubicBezTo>
                <a:cubicBezTo>
                  <a:pt x="3510" y="4490"/>
                  <a:pt x="-2680" y="15211"/>
                  <a:pt x="1285" y="21157"/>
                </a:cubicBezTo>
                <a:cubicBezTo>
                  <a:pt x="7249" y="30102"/>
                  <a:pt x="27226" y="27847"/>
                  <a:pt x="33472" y="19097"/>
                </a:cubicBezTo>
                <a:cubicBezTo>
                  <a:pt x="36033" y="15509"/>
                  <a:pt x="36988" y="9907"/>
                  <a:pt x="35017" y="5964"/>
                </a:cubicBezTo>
                <a:cubicBezTo>
                  <a:pt x="33127" y="2183"/>
                  <a:pt x="27530" y="1838"/>
                  <a:pt x="23429" y="815"/>
                </a:cubicBezTo>
              </a:path>
            </a:pathLst>
          </a:custGeom>
          <a:noFill/>
          <a:ln cap="flat" cmpd="sng" w="38100">
            <a:solidFill>
              <a:srgbClr val="CD1E18"/>
            </a:solidFill>
            <a:prstDash val="solid"/>
            <a:round/>
            <a:headEnd len="med" w="med" type="none"/>
            <a:tailEnd len="med" w="med" type="none"/>
          </a:ln>
        </p:spPr>
      </p:sp>
      <p:sp>
        <p:nvSpPr>
          <p:cNvPr id="466" name="Google Shape;466;p74"/>
          <p:cNvSpPr txBox="1"/>
          <p:nvPr/>
        </p:nvSpPr>
        <p:spPr>
          <a:xfrm>
            <a:off x="355225" y="4832425"/>
            <a:ext cx="2606400" cy="2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Helvetica Neue"/>
                <a:ea typeface="Helvetica Neue"/>
                <a:cs typeface="Helvetica Neue"/>
                <a:sym typeface="Helvetica Neue"/>
              </a:rPr>
              <a:t>Copyright UK-SA Tech Hub 2020</a:t>
            </a:r>
            <a:endParaRPr sz="1000">
              <a:solidFill>
                <a:srgbClr val="999999"/>
              </a:solidFill>
              <a:latin typeface="Helvetica Neue"/>
              <a:ea typeface="Helvetica Neue"/>
              <a:cs typeface="Helvetica Neue"/>
              <a:sym typeface="Helvetica Neue"/>
            </a:endParaRPr>
          </a:p>
        </p:txBody>
      </p:sp>
      <p:sp>
        <p:nvSpPr>
          <p:cNvPr id="467" name="Google Shape;467;p74"/>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1" name="Shape 471"/>
        <p:cNvGrpSpPr/>
        <p:nvPr/>
      </p:nvGrpSpPr>
      <p:grpSpPr>
        <a:xfrm>
          <a:off x="0" y="0"/>
          <a:ext cx="0" cy="0"/>
          <a:chOff x="0" y="0"/>
          <a:chExt cx="0" cy="0"/>
        </a:xfrm>
      </p:grpSpPr>
      <p:sp>
        <p:nvSpPr>
          <p:cNvPr id="472" name="Google Shape;472;p75"/>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3" name="Google Shape;473;p75"/>
          <p:cNvSpPr txBox="1"/>
          <p:nvPr/>
        </p:nvSpPr>
        <p:spPr>
          <a:xfrm>
            <a:off x="116600" y="3303750"/>
            <a:ext cx="2383800" cy="9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Helvetica Neue"/>
                <a:ea typeface="Helvetica Neue"/>
                <a:cs typeface="Helvetica Neue"/>
                <a:sym typeface="Helvetica Neue"/>
              </a:rPr>
              <a:t>Your turn</a:t>
            </a:r>
            <a:endParaRPr b="1" sz="3600">
              <a:latin typeface="Helvetica Neue"/>
              <a:ea typeface="Helvetica Neue"/>
              <a:cs typeface="Helvetica Neue"/>
              <a:sym typeface="Helvetica Neue"/>
            </a:endParaRPr>
          </a:p>
        </p:txBody>
      </p:sp>
      <p:pic>
        <p:nvPicPr>
          <p:cNvPr id="474" name="Google Shape;474;p75"/>
          <p:cNvPicPr preferRelativeResize="0"/>
          <p:nvPr/>
        </p:nvPicPr>
        <p:blipFill>
          <a:blip r:embed="rId4">
            <a:alphaModFix/>
          </a:blip>
          <a:stretch>
            <a:fillRect/>
          </a:stretch>
        </p:blipFill>
        <p:spPr>
          <a:xfrm>
            <a:off x="7440825" y="200550"/>
            <a:ext cx="1494250" cy="6724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478" name="Shape 478"/>
        <p:cNvGrpSpPr/>
        <p:nvPr/>
      </p:nvGrpSpPr>
      <p:grpSpPr>
        <a:xfrm>
          <a:off x="0" y="0"/>
          <a:ext cx="0" cy="0"/>
          <a:chOff x="0" y="0"/>
          <a:chExt cx="0" cy="0"/>
        </a:xfrm>
      </p:grpSpPr>
      <p:sp>
        <p:nvSpPr>
          <p:cNvPr id="479" name="Google Shape;479;p7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80" name="Google Shape;480;p76"/>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481" name="Google Shape;481;p76"/>
          <p:cNvSpPr txBox="1"/>
          <p:nvPr>
            <p:ph type="title"/>
          </p:nvPr>
        </p:nvSpPr>
        <p:spPr>
          <a:xfrm>
            <a:off x="355225" y="565075"/>
            <a:ext cx="6621900" cy="4857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rgbClr val="000000"/>
              </a:buClr>
              <a:buSzPts val="3000"/>
              <a:buFont typeface="Helvetica Neue"/>
              <a:buAutoNum type="arabicPeriod"/>
            </a:pPr>
            <a:r>
              <a:rPr lang="en" sz="3000">
                <a:solidFill>
                  <a:srgbClr val="000000"/>
                </a:solidFill>
                <a:latin typeface="Helvetica Neue"/>
                <a:ea typeface="Helvetica Neue"/>
                <a:cs typeface="Helvetica Neue"/>
                <a:sym typeface="Helvetica Neue"/>
              </a:rPr>
              <a:t>Explore Canva &amp; create an image</a:t>
            </a:r>
            <a:endParaRPr sz="30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sp>
        <p:nvSpPr>
          <p:cNvPr id="482" name="Google Shape;482;p76"/>
          <p:cNvSpPr txBox="1"/>
          <p:nvPr/>
        </p:nvSpPr>
        <p:spPr>
          <a:xfrm>
            <a:off x="425125" y="1494225"/>
            <a:ext cx="6184800" cy="23550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Download the Canva app</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Register </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Have a look around</a:t>
            </a:r>
            <a:endParaRPr sz="1800">
              <a:latin typeface="Helvetica Neue"/>
              <a:ea typeface="Helvetica Neue"/>
              <a:cs typeface="Helvetica Neue"/>
              <a:sym typeface="Helvetica Neue"/>
            </a:endParaRPr>
          </a:p>
          <a:p>
            <a:pPr indent="-342900" lvl="0" marL="457200" rtl="0" algn="l">
              <a:lnSpc>
                <a:spcPct val="150000"/>
              </a:lnSpc>
              <a:spcBef>
                <a:spcPts val="0"/>
              </a:spcBef>
              <a:spcAft>
                <a:spcPts val="0"/>
              </a:spcAft>
              <a:buSzPts val="1800"/>
              <a:buFont typeface="Helvetica Neue"/>
              <a:buChar char="●"/>
            </a:pPr>
            <a:r>
              <a:rPr lang="en" sz="1800">
                <a:latin typeface="Helvetica Neue"/>
                <a:ea typeface="Helvetica Neue"/>
                <a:cs typeface="Helvetica Neue"/>
                <a:sym typeface="Helvetica Neue"/>
              </a:rPr>
              <a:t>Create an image for a Whatsapp story that tells potential customers about your solution. Refer to your solution statement!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486" name="Shape 486"/>
        <p:cNvGrpSpPr/>
        <p:nvPr/>
      </p:nvGrpSpPr>
      <p:grpSpPr>
        <a:xfrm>
          <a:off x="0" y="0"/>
          <a:ext cx="0" cy="0"/>
          <a:chOff x="0" y="0"/>
          <a:chExt cx="0" cy="0"/>
        </a:xfrm>
      </p:grpSpPr>
      <p:sp>
        <p:nvSpPr>
          <p:cNvPr id="487" name="Google Shape;487;p7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8" name="Google Shape;488;p77"/>
          <p:cNvSpPr txBox="1"/>
          <p:nvPr>
            <p:ph type="title"/>
          </p:nvPr>
        </p:nvSpPr>
        <p:spPr>
          <a:xfrm>
            <a:off x="841000" y="712625"/>
            <a:ext cx="5324100" cy="485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rPr>
              <a:t>2. Create a poll</a:t>
            </a:r>
            <a:endParaRPr sz="3000">
              <a:solidFill>
                <a:srgbClr val="000000"/>
              </a:solidFill>
              <a:latin typeface="Arial"/>
              <a:ea typeface="Arial"/>
              <a:cs typeface="Arial"/>
              <a:sym typeface="Arial"/>
            </a:endParaRPr>
          </a:p>
        </p:txBody>
      </p:sp>
      <p:sp>
        <p:nvSpPr>
          <p:cNvPr id="489" name="Google Shape;489;p77"/>
          <p:cNvSpPr txBox="1"/>
          <p:nvPr>
            <p:ph idx="1" type="body"/>
          </p:nvPr>
        </p:nvSpPr>
        <p:spPr>
          <a:xfrm>
            <a:off x="757650" y="1480725"/>
            <a:ext cx="5867700" cy="2433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You’ll be doing some customer validation for your first meetup. A poll is a great way to get quick answers from your network and customers </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Think of one question you’d like to ask and set up a poll on Whatsapp, Facebook or another channel. </a:t>
            </a:r>
            <a:endParaRPr sz="1800">
              <a:solidFill>
                <a:srgbClr val="000000"/>
              </a:solidFill>
              <a:latin typeface="Helvetica Neue"/>
              <a:ea typeface="Helvetica Neue"/>
              <a:cs typeface="Helvetica Neue"/>
              <a:sym typeface="Helvetica Neue"/>
            </a:endParaRPr>
          </a:p>
          <a:p>
            <a:pPr indent="0" lvl="0" marL="0" marR="0" rtl="0" algn="l">
              <a:lnSpc>
                <a:spcPct val="115000"/>
              </a:lnSpc>
              <a:spcBef>
                <a:spcPts val="1600"/>
              </a:spcBef>
              <a:spcAft>
                <a:spcPts val="1600"/>
              </a:spcAft>
              <a:buNone/>
            </a:pPr>
            <a:r>
              <a:t/>
            </a:r>
            <a:endParaRPr sz="1400">
              <a:solidFill>
                <a:srgbClr val="000000"/>
              </a:solidFill>
              <a:latin typeface="Helvetica Neue"/>
              <a:ea typeface="Helvetica Neue"/>
              <a:cs typeface="Helvetica Neue"/>
              <a:sym typeface="Helvetica Neue"/>
            </a:endParaRPr>
          </a:p>
        </p:txBody>
      </p:sp>
      <p:pic>
        <p:nvPicPr>
          <p:cNvPr id="490" name="Google Shape;490;p77"/>
          <p:cNvPicPr preferRelativeResize="0"/>
          <p:nvPr/>
        </p:nvPicPr>
        <p:blipFill>
          <a:blip r:embed="rId3">
            <a:alphaModFix/>
          </a:blip>
          <a:stretch>
            <a:fillRect/>
          </a:stretch>
        </p:blipFill>
        <p:spPr>
          <a:xfrm>
            <a:off x="7440825" y="200550"/>
            <a:ext cx="1494250" cy="6724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494" name="Shape 494"/>
        <p:cNvGrpSpPr/>
        <p:nvPr/>
      </p:nvGrpSpPr>
      <p:grpSpPr>
        <a:xfrm>
          <a:off x="0" y="0"/>
          <a:ext cx="0" cy="0"/>
          <a:chOff x="0" y="0"/>
          <a:chExt cx="0" cy="0"/>
        </a:xfrm>
      </p:grpSpPr>
      <p:cxnSp>
        <p:nvCxnSpPr>
          <p:cNvPr id="495" name="Google Shape;495;p78"/>
          <p:cNvCxnSpPr/>
          <p:nvPr/>
        </p:nvCxnSpPr>
        <p:spPr>
          <a:xfrm rot="-5400000">
            <a:off x="2772150" y="2761850"/>
            <a:ext cx="725100" cy="190800"/>
          </a:xfrm>
          <a:prstGeom prst="curvedConnector3">
            <a:avLst>
              <a:gd fmla="val 50000" name="adj1"/>
            </a:avLst>
          </a:prstGeom>
          <a:noFill/>
          <a:ln cap="flat" cmpd="sng" w="19050">
            <a:solidFill>
              <a:srgbClr val="FFFFFF"/>
            </a:solidFill>
            <a:prstDash val="dot"/>
            <a:round/>
            <a:headEnd len="med" w="med" type="none"/>
            <a:tailEnd len="med" w="med" type="none"/>
          </a:ln>
        </p:spPr>
      </p:cxnSp>
      <p:cxnSp>
        <p:nvCxnSpPr>
          <p:cNvPr id="496" name="Google Shape;496;p78"/>
          <p:cNvCxnSpPr/>
          <p:nvPr/>
        </p:nvCxnSpPr>
        <p:spPr>
          <a:xfrm rot="-5400000">
            <a:off x="2470050" y="3428275"/>
            <a:ext cx="711000" cy="427500"/>
          </a:xfrm>
          <a:prstGeom prst="curvedConnector3">
            <a:avLst>
              <a:gd fmla="val 24494" name="adj1"/>
            </a:avLst>
          </a:prstGeom>
          <a:noFill/>
          <a:ln cap="flat" cmpd="sng" w="19050">
            <a:solidFill>
              <a:srgbClr val="FFFFFF"/>
            </a:solidFill>
            <a:prstDash val="dot"/>
            <a:round/>
            <a:headEnd len="med" w="med" type="none"/>
            <a:tailEnd len="med" w="med" type="none"/>
          </a:ln>
        </p:spPr>
      </p:cxnSp>
      <p:sp>
        <p:nvSpPr>
          <p:cNvPr id="497" name="Google Shape;497;p78"/>
          <p:cNvSpPr/>
          <p:nvPr/>
        </p:nvSpPr>
        <p:spPr>
          <a:xfrm rot="-2443874">
            <a:off x="8033533" y="422321"/>
            <a:ext cx="416085" cy="715157"/>
          </a:xfrm>
          <a:prstGeom prst="moon">
            <a:avLst>
              <a:gd fmla="val 37671"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8"/>
          <p:cNvSpPr/>
          <p:nvPr/>
        </p:nvSpPr>
        <p:spPr>
          <a:xfrm rot="1794330">
            <a:off x="4872427" y="7781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9" name="Google Shape;499;p78"/>
          <p:cNvGrpSpPr/>
          <p:nvPr/>
        </p:nvGrpSpPr>
        <p:grpSpPr>
          <a:xfrm rot="2410273">
            <a:off x="4855263" y="1134011"/>
            <a:ext cx="477181" cy="481291"/>
            <a:chOff x="576250" y="4319400"/>
            <a:chExt cx="442075" cy="442050"/>
          </a:xfrm>
        </p:grpSpPr>
        <p:sp>
          <p:nvSpPr>
            <p:cNvPr id="500" name="Google Shape;500;p78"/>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8"/>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8"/>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8"/>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4" name="Google Shape;504;p78"/>
          <p:cNvSpPr/>
          <p:nvPr/>
        </p:nvSpPr>
        <p:spPr>
          <a:xfrm>
            <a:off x="4254689" y="372066"/>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5" name="Google Shape;505;p78"/>
          <p:cNvGrpSpPr/>
          <p:nvPr/>
        </p:nvGrpSpPr>
        <p:grpSpPr>
          <a:xfrm>
            <a:off x="473436" y="4370920"/>
            <a:ext cx="393060" cy="393060"/>
            <a:chOff x="5941025" y="3634400"/>
            <a:chExt cx="467650" cy="467650"/>
          </a:xfrm>
        </p:grpSpPr>
        <p:sp>
          <p:nvSpPr>
            <p:cNvPr id="506" name="Google Shape;506;p78"/>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78"/>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8"/>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8"/>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78"/>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78"/>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2" name="Google Shape;512;p78"/>
          <p:cNvCxnSpPr/>
          <p:nvPr/>
        </p:nvCxnSpPr>
        <p:spPr>
          <a:xfrm flipH="1" rot="10800000">
            <a:off x="909425" y="4330425"/>
            <a:ext cx="969900" cy="343500"/>
          </a:xfrm>
          <a:prstGeom prst="curvedConnector3">
            <a:avLst>
              <a:gd fmla="val 66958" name="adj1"/>
            </a:avLst>
          </a:prstGeom>
          <a:noFill/>
          <a:ln cap="flat" cmpd="sng" w="19050">
            <a:solidFill>
              <a:srgbClr val="FFFFFF"/>
            </a:solidFill>
            <a:prstDash val="dot"/>
            <a:round/>
            <a:headEnd len="med" w="med" type="none"/>
            <a:tailEnd len="med" w="med" type="none"/>
          </a:ln>
        </p:spPr>
      </p:cxnSp>
      <p:sp>
        <p:nvSpPr>
          <p:cNvPr id="513" name="Google Shape;513;p78"/>
          <p:cNvSpPr/>
          <p:nvPr/>
        </p:nvSpPr>
        <p:spPr>
          <a:xfrm>
            <a:off x="1487400" y="4165825"/>
            <a:ext cx="393000" cy="39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latin typeface="Cambria"/>
                <a:ea typeface="Cambria"/>
                <a:cs typeface="Cambria"/>
                <a:sym typeface="Cambria"/>
              </a:rPr>
              <a:t>i</a:t>
            </a:r>
            <a:endParaRPr b="1" sz="1800">
              <a:latin typeface="Cambria"/>
              <a:ea typeface="Cambria"/>
              <a:cs typeface="Cambria"/>
              <a:sym typeface="Cambria"/>
            </a:endParaRPr>
          </a:p>
        </p:txBody>
      </p:sp>
      <p:sp>
        <p:nvSpPr>
          <p:cNvPr id="514" name="Google Shape;514;p78"/>
          <p:cNvSpPr/>
          <p:nvPr/>
        </p:nvSpPr>
        <p:spPr>
          <a:xfrm rot="1794330">
            <a:off x="7292152" y="4151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78"/>
          <p:cNvSpPr/>
          <p:nvPr/>
        </p:nvSpPr>
        <p:spPr>
          <a:xfrm rot="1794330">
            <a:off x="5764677" y="41569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78"/>
          <p:cNvSpPr/>
          <p:nvPr/>
        </p:nvSpPr>
        <p:spPr>
          <a:xfrm rot="1794330">
            <a:off x="905477" y="6291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78"/>
          <p:cNvSpPr/>
          <p:nvPr/>
        </p:nvSpPr>
        <p:spPr>
          <a:xfrm rot="1794330">
            <a:off x="8450752" y="275585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78"/>
          <p:cNvSpPr/>
          <p:nvPr/>
        </p:nvSpPr>
        <p:spPr>
          <a:xfrm rot="1794330">
            <a:off x="557139" y="31680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78"/>
          <p:cNvSpPr/>
          <p:nvPr/>
        </p:nvSpPr>
        <p:spPr>
          <a:xfrm rot="1794330">
            <a:off x="3395577" y="47157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78"/>
          <p:cNvSpPr/>
          <p:nvPr/>
        </p:nvSpPr>
        <p:spPr>
          <a:xfrm>
            <a:off x="8504514" y="14248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78"/>
          <p:cNvSpPr/>
          <p:nvPr/>
        </p:nvSpPr>
        <p:spPr>
          <a:xfrm>
            <a:off x="2805489" y="5329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78"/>
          <p:cNvSpPr/>
          <p:nvPr/>
        </p:nvSpPr>
        <p:spPr>
          <a:xfrm>
            <a:off x="7034214" y="32865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8"/>
          <p:cNvSpPr/>
          <p:nvPr/>
        </p:nvSpPr>
        <p:spPr>
          <a:xfrm>
            <a:off x="4826589" y="45040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78"/>
          <p:cNvSpPr/>
          <p:nvPr/>
        </p:nvSpPr>
        <p:spPr>
          <a:xfrm>
            <a:off x="1170089" y="166035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5" name="Google Shape;525;p78"/>
          <p:cNvCxnSpPr/>
          <p:nvPr/>
        </p:nvCxnSpPr>
        <p:spPr>
          <a:xfrm flipH="1" rot="10800000">
            <a:off x="1741075" y="4009650"/>
            <a:ext cx="969900" cy="343500"/>
          </a:xfrm>
          <a:prstGeom prst="curvedConnector3">
            <a:avLst>
              <a:gd fmla="val 26773" name="adj1"/>
            </a:avLst>
          </a:prstGeom>
          <a:noFill/>
          <a:ln cap="flat" cmpd="sng" w="19050">
            <a:solidFill>
              <a:srgbClr val="FFFFFF"/>
            </a:solidFill>
            <a:prstDash val="dot"/>
            <a:round/>
            <a:headEnd len="med" w="med" type="none"/>
            <a:tailEnd len="med" w="med" type="none"/>
          </a:ln>
        </p:spPr>
      </p:cxnSp>
      <p:sp>
        <p:nvSpPr>
          <p:cNvPr id="526" name="Google Shape;526;p78"/>
          <p:cNvSpPr/>
          <p:nvPr/>
        </p:nvSpPr>
        <p:spPr>
          <a:xfrm>
            <a:off x="2453750" y="3833300"/>
            <a:ext cx="393000" cy="393000"/>
          </a:xfrm>
          <a:prstGeom prst="ellipse">
            <a:avLst/>
          </a:prstGeom>
          <a:solidFill>
            <a:srgbClr val="1339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1</a:t>
            </a:r>
            <a:endParaRPr b="1" sz="1800">
              <a:solidFill>
                <a:srgbClr val="FFFFFF"/>
              </a:solidFill>
            </a:endParaRPr>
          </a:p>
        </p:txBody>
      </p:sp>
      <p:sp>
        <p:nvSpPr>
          <p:cNvPr id="527" name="Google Shape;527;p78"/>
          <p:cNvSpPr/>
          <p:nvPr/>
        </p:nvSpPr>
        <p:spPr>
          <a:xfrm>
            <a:off x="2891900" y="3014600"/>
            <a:ext cx="393000" cy="393000"/>
          </a:xfrm>
          <a:prstGeom prst="ellipse">
            <a:avLst/>
          </a:prstGeom>
          <a:solidFill>
            <a:srgbClr val="F8C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t>2</a:t>
            </a:r>
            <a:endParaRPr b="1" sz="1800"/>
          </a:p>
        </p:txBody>
      </p:sp>
      <p:sp>
        <p:nvSpPr>
          <p:cNvPr id="528" name="Google Shape;528;p78"/>
          <p:cNvSpPr/>
          <p:nvPr/>
        </p:nvSpPr>
        <p:spPr>
          <a:xfrm>
            <a:off x="3122800" y="2171175"/>
            <a:ext cx="427500" cy="3930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600"/>
              <a:t>TT</a:t>
            </a:r>
            <a:endParaRPr b="1" sz="1600"/>
          </a:p>
        </p:txBody>
      </p:sp>
      <p:sp>
        <p:nvSpPr>
          <p:cNvPr id="529" name="Google Shape;529;p78"/>
          <p:cNvSpPr/>
          <p:nvPr/>
        </p:nvSpPr>
        <p:spPr>
          <a:xfrm rot="1794330">
            <a:off x="373827" y="4891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8"/>
          <p:cNvSpPr/>
          <p:nvPr/>
        </p:nvSpPr>
        <p:spPr>
          <a:xfrm rot="1794330">
            <a:off x="7390502"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78"/>
          <p:cNvSpPr/>
          <p:nvPr/>
        </p:nvSpPr>
        <p:spPr>
          <a:xfrm rot="1794330">
            <a:off x="4817677" y="114501"/>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78"/>
          <p:cNvSpPr/>
          <p:nvPr/>
        </p:nvSpPr>
        <p:spPr>
          <a:xfrm rot="1794330">
            <a:off x="2189127" y="274139"/>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78"/>
          <p:cNvSpPr/>
          <p:nvPr/>
        </p:nvSpPr>
        <p:spPr>
          <a:xfrm rot="1794330">
            <a:off x="4872427"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8"/>
          <p:cNvSpPr/>
          <p:nvPr/>
        </p:nvSpPr>
        <p:spPr>
          <a:xfrm rot="1794330">
            <a:off x="2712727" y="15170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78"/>
          <p:cNvSpPr/>
          <p:nvPr/>
        </p:nvSpPr>
        <p:spPr>
          <a:xfrm rot="1794330">
            <a:off x="222627" y="28674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539" name="Shape 539"/>
        <p:cNvGrpSpPr/>
        <p:nvPr/>
      </p:nvGrpSpPr>
      <p:grpSpPr>
        <a:xfrm>
          <a:off x="0" y="0"/>
          <a:ext cx="0" cy="0"/>
          <a:chOff x="0" y="0"/>
          <a:chExt cx="0" cy="0"/>
        </a:xfrm>
      </p:grpSpPr>
      <p:sp>
        <p:nvSpPr>
          <p:cNvPr id="540" name="Google Shape;540;p79"/>
          <p:cNvSpPr txBox="1"/>
          <p:nvPr>
            <p:ph type="ctrTitle"/>
          </p:nvPr>
        </p:nvSpPr>
        <p:spPr>
          <a:xfrm>
            <a:off x="252250" y="2404400"/>
            <a:ext cx="3917100" cy="175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400">
              <a:latin typeface="Helvetica Neue"/>
              <a:ea typeface="Helvetica Neue"/>
              <a:cs typeface="Helvetica Neue"/>
              <a:sym typeface="Helvetica Neue"/>
            </a:endParaRPr>
          </a:p>
          <a:p>
            <a:pPr indent="0" lvl="0" marL="0" rtl="0" algn="l">
              <a:spcBef>
                <a:spcPts val="0"/>
              </a:spcBef>
              <a:spcAft>
                <a:spcPts val="0"/>
              </a:spcAft>
              <a:buNone/>
            </a:pPr>
            <a:r>
              <a:rPr lang="en">
                <a:solidFill>
                  <a:srgbClr val="000000"/>
                </a:solidFill>
                <a:latin typeface="Helvetica Neue"/>
                <a:ea typeface="Helvetica Neue"/>
                <a:cs typeface="Helvetica Neue"/>
                <a:sym typeface="Helvetica Neue"/>
              </a:rPr>
              <a:t>TECH TOOLS 1: </a:t>
            </a:r>
            <a:r>
              <a:rPr lang="en">
                <a:solidFill>
                  <a:srgbClr val="CD1E18"/>
                </a:solidFill>
                <a:latin typeface="Helvetica Neue"/>
                <a:ea typeface="Helvetica Neue"/>
                <a:cs typeface="Helvetica Neue"/>
                <a:sym typeface="Helvetica Neue"/>
              </a:rPr>
              <a:t>Marketing + Communications</a:t>
            </a:r>
            <a:endParaRPr>
              <a:solidFill>
                <a:srgbClr val="CD1E18"/>
              </a:solidFill>
              <a:latin typeface="Helvetica Neue"/>
              <a:ea typeface="Helvetica Neue"/>
              <a:cs typeface="Helvetica Neue"/>
              <a:sym typeface="Helvetica Neue"/>
            </a:endParaRPr>
          </a:p>
        </p:txBody>
      </p:sp>
      <p:pic>
        <p:nvPicPr>
          <p:cNvPr id="541" name="Google Shape;541;p79"/>
          <p:cNvPicPr preferRelativeResize="0"/>
          <p:nvPr/>
        </p:nvPicPr>
        <p:blipFill>
          <a:blip r:embed="rId3">
            <a:alphaModFix/>
          </a:blip>
          <a:stretch>
            <a:fillRect/>
          </a:stretch>
        </p:blipFill>
        <p:spPr>
          <a:xfrm>
            <a:off x="6121421" y="1878092"/>
            <a:ext cx="2084400" cy="937982"/>
          </a:xfrm>
          <a:prstGeom prst="rect">
            <a:avLst/>
          </a:prstGeom>
          <a:noFill/>
          <a:ln>
            <a:noFill/>
          </a:ln>
        </p:spPr>
      </p:pic>
      <p:sp>
        <p:nvSpPr>
          <p:cNvPr id="542" name="Google Shape;542;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233" name="Shape 233"/>
        <p:cNvGrpSpPr/>
        <p:nvPr/>
      </p:nvGrpSpPr>
      <p:grpSpPr>
        <a:xfrm>
          <a:off x="0" y="0"/>
          <a:ext cx="0" cy="0"/>
          <a:chOff x="0" y="0"/>
          <a:chExt cx="0" cy="0"/>
        </a:xfrm>
      </p:grpSpPr>
      <p:sp>
        <p:nvSpPr>
          <p:cNvPr id="234" name="Google Shape;234;p4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5" name="Google Shape;235;p47"/>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36" name="Google Shape;236;p47"/>
          <p:cNvPicPr preferRelativeResize="0"/>
          <p:nvPr/>
        </p:nvPicPr>
        <p:blipFill>
          <a:blip r:embed="rId4">
            <a:alphaModFix/>
          </a:blip>
          <a:stretch>
            <a:fillRect/>
          </a:stretch>
        </p:blipFill>
        <p:spPr>
          <a:xfrm>
            <a:off x="765925" y="1697625"/>
            <a:ext cx="1393450" cy="1393450"/>
          </a:xfrm>
          <a:prstGeom prst="rect">
            <a:avLst/>
          </a:prstGeom>
          <a:noFill/>
          <a:ln>
            <a:noFill/>
          </a:ln>
        </p:spPr>
      </p:pic>
      <p:pic>
        <p:nvPicPr>
          <p:cNvPr id="237" name="Google Shape;237;p47"/>
          <p:cNvPicPr preferRelativeResize="0"/>
          <p:nvPr/>
        </p:nvPicPr>
        <p:blipFill>
          <a:blip r:embed="rId5">
            <a:alphaModFix/>
          </a:blip>
          <a:stretch>
            <a:fillRect/>
          </a:stretch>
        </p:blipFill>
        <p:spPr>
          <a:xfrm>
            <a:off x="2552975" y="1784038"/>
            <a:ext cx="1220625" cy="1220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241" name="Shape 241"/>
        <p:cNvGrpSpPr/>
        <p:nvPr/>
      </p:nvGrpSpPr>
      <p:grpSpPr>
        <a:xfrm>
          <a:off x="0" y="0"/>
          <a:ext cx="0" cy="0"/>
          <a:chOff x="0" y="0"/>
          <a:chExt cx="0" cy="0"/>
        </a:xfrm>
      </p:grpSpPr>
      <p:sp>
        <p:nvSpPr>
          <p:cNvPr id="242" name="Google Shape;242;p4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3" name="Google Shape;243;p48"/>
          <p:cNvSpPr txBox="1"/>
          <p:nvPr>
            <p:ph idx="1" type="body"/>
          </p:nvPr>
        </p:nvSpPr>
        <p:spPr>
          <a:xfrm>
            <a:off x="533275" y="631300"/>
            <a:ext cx="5944800" cy="1298700"/>
          </a:xfrm>
          <a:prstGeom prst="rect">
            <a:avLst/>
          </a:prstGeom>
        </p:spPr>
        <p:txBody>
          <a:bodyPr anchorCtr="0" anchor="t" bIns="91425" lIns="91425" spcFirstLastPara="1" rIns="91425" wrap="square" tIns="91425">
            <a:noAutofit/>
          </a:bodyPr>
          <a:lstStyle/>
          <a:p>
            <a:pPr indent="0" lvl="0" marL="0" marR="1003300" rtl="0" algn="l">
              <a:lnSpc>
                <a:spcPct val="100000"/>
              </a:lnSpc>
              <a:spcBef>
                <a:spcPts val="0"/>
              </a:spcBef>
              <a:spcAft>
                <a:spcPts val="0"/>
              </a:spcAft>
              <a:buNone/>
            </a:pPr>
            <a:r>
              <a:rPr lang="en" sz="3000">
                <a:solidFill>
                  <a:srgbClr val="CD1E18"/>
                </a:solidFill>
                <a:latin typeface="Helvetica Neue"/>
                <a:ea typeface="Helvetica Neue"/>
                <a:cs typeface="Helvetica Neue"/>
                <a:sym typeface="Helvetica Neue"/>
              </a:rPr>
              <a:t>Free app designed for small businesses</a:t>
            </a:r>
            <a:br>
              <a:rPr lang="en" sz="3000">
                <a:solidFill>
                  <a:srgbClr val="CD1E18"/>
                </a:solidFill>
                <a:latin typeface="Helvetica Neue"/>
                <a:ea typeface="Helvetica Neue"/>
                <a:cs typeface="Helvetica Neue"/>
                <a:sym typeface="Helvetica Neue"/>
              </a:rPr>
            </a:br>
            <a:br>
              <a:rPr lang="en" sz="3000">
                <a:solidFill>
                  <a:srgbClr val="CD1E18"/>
                </a:solidFill>
                <a:latin typeface="Helvetica Neue"/>
                <a:ea typeface="Helvetica Neue"/>
                <a:cs typeface="Helvetica Neue"/>
                <a:sym typeface="Helvetica Neue"/>
              </a:rPr>
            </a:br>
            <a:endParaRPr sz="1800">
              <a:solidFill>
                <a:srgbClr val="CD1E18"/>
              </a:solidFill>
              <a:latin typeface="Helvetica Neue"/>
              <a:ea typeface="Helvetica Neue"/>
              <a:cs typeface="Helvetica Neue"/>
              <a:sym typeface="Helvetica Neue"/>
            </a:endParaRPr>
          </a:p>
          <a:p>
            <a:pPr indent="0" lvl="0" marL="457200" marR="812800" rtl="0" algn="l">
              <a:lnSpc>
                <a:spcPct val="150000"/>
              </a:lnSpc>
              <a:spcBef>
                <a:spcPts val="5600"/>
              </a:spcBef>
              <a:spcAft>
                <a:spcPts val="0"/>
              </a:spcAft>
              <a:buNone/>
            </a:pPr>
            <a:r>
              <a:t/>
            </a:r>
            <a:endParaRPr sz="1800">
              <a:solidFill>
                <a:srgbClr val="282828"/>
              </a:solidFill>
              <a:latin typeface="Roboto"/>
              <a:ea typeface="Roboto"/>
              <a:cs typeface="Roboto"/>
              <a:sym typeface="Roboto"/>
            </a:endParaRPr>
          </a:p>
          <a:p>
            <a:pPr indent="0" lvl="0" marL="0" rtl="0" algn="l">
              <a:spcBef>
                <a:spcPts val="0"/>
              </a:spcBef>
              <a:spcAft>
                <a:spcPts val="1600"/>
              </a:spcAft>
              <a:buNone/>
            </a:pPr>
            <a:r>
              <a:t/>
            </a:r>
            <a:endParaRPr sz="1800">
              <a:solidFill>
                <a:srgbClr val="000000"/>
              </a:solidFill>
              <a:latin typeface="Helvetica Neue"/>
              <a:ea typeface="Helvetica Neue"/>
              <a:cs typeface="Helvetica Neue"/>
              <a:sym typeface="Helvetica Neue"/>
            </a:endParaRPr>
          </a:p>
        </p:txBody>
      </p:sp>
      <p:pic>
        <p:nvPicPr>
          <p:cNvPr id="244" name="Google Shape;244;p48"/>
          <p:cNvPicPr preferRelativeResize="0"/>
          <p:nvPr/>
        </p:nvPicPr>
        <p:blipFill>
          <a:blip r:embed="rId3">
            <a:alphaModFix/>
          </a:blip>
          <a:stretch>
            <a:fillRect/>
          </a:stretch>
        </p:blipFill>
        <p:spPr>
          <a:xfrm>
            <a:off x="7440825" y="200550"/>
            <a:ext cx="1494250" cy="672426"/>
          </a:xfrm>
          <a:prstGeom prst="rect">
            <a:avLst/>
          </a:prstGeom>
          <a:noFill/>
          <a:ln>
            <a:noFill/>
          </a:ln>
        </p:spPr>
      </p:pic>
      <p:sp>
        <p:nvSpPr>
          <p:cNvPr id="245" name="Google Shape;245;p48"/>
          <p:cNvSpPr txBox="1"/>
          <p:nvPr/>
        </p:nvSpPr>
        <p:spPr>
          <a:xfrm>
            <a:off x="408675" y="1760250"/>
            <a:ext cx="6196800" cy="2242200"/>
          </a:xfrm>
          <a:prstGeom prst="rect">
            <a:avLst/>
          </a:prstGeom>
          <a:noFill/>
          <a:ln>
            <a:noFill/>
          </a:ln>
        </p:spPr>
        <p:txBody>
          <a:bodyPr anchorCtr="0" anchor="t" bIns="91425" lIns="91425" spcFirstLastPara="1" rIns="91425" wrap="square" tIns="91425">
            <a:noAutofit/>
          </a:bodyPr>
          <a:lstStyle/>
          <a:p>
            <a:pPr indent="-342900" lvl="0" marL="457200" marR="1003300" rtl="0" algn="l">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Allows you to have a dedicated business whatsapp line for customers. </a:t>
            </a:r>
            <a:endParaRPr sz="1800">
              <a:solidFill>
                <a:srgbClr val="282828"/>
              </a:solidFill>
              <a:latin typeface="Helvetica Neue"/>
              <a:ea typeface="Helvetica Neue"/>
              <a:cs typeface="Helvetica Neue"/>
              <a:sym typeface="Helvetica Neue"/>
            </a:endParaRPr>
          </a:p>
          <a:p>
            <a:pPr indent="-342900" lvl="0" marL="457200" marR="1003300" rtl="0" algn="l">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Run your personal whatsapp &amp; business whatsapp from the same phone, different numbers </a:t>
            </a:r>
            <a:endParaRPr/>
          </a:p>
        </p:txBody>
      </p:sp>
      <p:pic>
        <p:nvPicPr>
          <p:cNvPr id="246" name="Google Shape;246;p48"/>
          <p:cNvPicPr preferRelativeResize="0"/>
          <p:nvPr/>
        </p:nvPicPr>
        <p:blipFill>
          <a:blip r:embed="rId4">
            <a:alphaModFix/>
          </a:blip>
          <a:stretch>
            <a:fillRect/>
          </a:stretch>
        </p:blipFill>
        <p:spPr>
          <a:xfrm>
            <a:off x="5603250" y="588313"/>
            <a:ext cx="814500" cy="81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250" name="Shape 250"/>
        <p:cNvGrpSpPr/>
        <p:nvPr/>
      </p:nvGrpSpPr>
      <p:grpSpPr>
        <a:xfrm>
          <a:off x="0" y="0"/>
          <a:ext cx="0" cy="0"/>
          <a:chOff x="0" y="0"/>
          <a:chExt cx="0" cy="0"/>
        </a:xfrm>
      </p:grpSpPr>
      <p:sp>
        <p:nvSpPr>
          <p:cNvPr id="251" name="Google Shape;251;p4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2" name="Google Shape;252;p49"/>
          <p:cNvSpPr txBox="1"/>
          <p:nvPr>
            <p:ph idx="1" type="body"/>
          </p:nvPr>
        </p:nvSpPr>
        <p:spPr>
          <a:xfrm>
            <a:off x="546000" y="1575575"/>
            <a:ext cx="6055800" cy="2433300"/>
          </a:xfrm>
          <a:prstGeom prst="rect">
            <a:avLst/>
          </a:prstGeom>
        </p:spPr>
        <p:txBody>
          <a:bodyPr anchorCtr="0" anchor="t" bIns="91425" lIns="91425" spcFirstLastPara="1" rIns="91425" wrap="square" tIns="91425">
            <a:noAutofit/>
          </a:bodyPr>
          <a:lstStyle/>
          <a:p>
            <a:pPr indent="-342900" lvl="0" marL="457200" marR="1003300" rtl="0" algn="l">
              <a:lnSpc>
                <a:spcPct val="15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Address and map</a:t>
            </a:r>
            <a:endParaRPr sz="1800">
              <a:solidFill>
                <a:srgbClr val="282828"/>
              </a:solidFill>
              <a:latin typeface="Helvetica Neue"/>
              <a:ea typeface="Helvetica Neue"/>
              <a:cs typeface="Helvetica Neue"/>
              <a:sym typeface="Helvetica Neue"/>
            </a:endParaRPr>
          </a:p>
          <a:p>
            <a:pPr indent="-342900" lvl="0" marL="457200" marR="1003300" rtl="0" algn="l">
              <a:lnSpc>
                <a:spcPct val="15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Business description</a:t>
            </a:r>
            <a:endParaRPr sz="1800">
              <a:solidFill>
                <a:srgbClr val="282828"/>
              </a:solidFill>
              <a:latin typeface="Helvetica Neue"/>
              <a:ea typeface="Helvetica Neue"/>
              <a:cs typeface="Helvetica Neue"/>
              <a:sym typeface="Helvetica Neue"/>
            </a:endParaRPr>
          </a:p>
          <a:p>
            <a:pPr indent="-342900" lvl="0" marL="457200" marR="1003300" rtl="0" algn="l">
              <a:lnSpc>
                <a:spcPct val="15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Email address</a:t>
            </a:r>
            <a:endParaRPr sz="1800">
              <a:solidFill>
                <a:srgbClr val="282828"/>
              </a:solidFill>
              <a:latin typeface="Helvetica Neue"/>
              <a:ea typeface="Helvetica Neue"/>
              <a:cs typeface="Helvetica Neue"/>
              <a:sym typeface="Helvetica Neue"/>
            </a:endParaRPr>
          </a:p>
          <a:p>
            <a:pPr indent="-342900" lvl="0" marL="457200" marR="1003300" rtl="0" algn="l">
              <a:lnSpc>
                <a:spcPct val="15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Website</a:t>
            </a:r>
            <a:endParaRPr sz="1800">
              <a:solidFill>
                <a:srgbClr val="282828"/>
              </a:solidFill>
              <a:latin typeface="Helvetica Neue"/>
              <a:ea typeface="Helvetica Neue"/>
              <a:cs typeface="Helvetica Neue"/>
              <a:sym typeface="Helvetica Neue"/>
            </a:endParaRPr>
          </a:p>
          <a:p>
            <a:pPr indent="-342900" lvl="0" marL="457200" marR="1003300" rtl="0" algn="l">
              <a:lnSpc>
                <a:spcPct val="15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Opening hours</a:t>
            </a:r>
            <a:endParaRPr sz="1800">
              <a:solidFill>
                <a:srgbClr val="282828"/>
              </a:solidFill>
              <a:latin typeface="Helvetica Neue"/>
              <a:ea typeface="Helvetica Neue"/>
              <a:cs typeface="Helvetica Neue"/>
              <a:sym typeface="Helvetica Neue"/>
            </a:endParaRPr>
          </a:p>
          <a:p>
            <a:pPr indent="-342900" lvl="0" marL="457200" marR="1003300" rtl="0" algn="l">
              <a:lnSpc>
                <a:spcPct val="150000"/>
              </a:lnSpc>
              <a:spcBef>
                <a:spcPts val="0"/>
              </a:spcBef>
              <a:spcAft>
                <a:spcPts val="0"/>
              </a:spcAft>
              <a:buClr>
                <a:srgbClr val="282828"/>
              </a:buClr>
              <a:buSzPts val="1800"/>
              <a:buFont typeface="Helvetica Neue"/>
              <a:buChar char="●"/>
            </a:pPr>
            <a:r>
              <a:rPr lang="en" sz="1800">
                <a:solidFill>
                  <a:srgbClr val="282828"/>
                </a:solidFill>
                <a:latin typeface="Helvetica Neue"/>
                <a:ea typeface="Helvetica Neue"/>
                <a:cs typeface="Helvetica Neue"/>
                <a:sym typeface="Helvetica Neue"/>
              </a:rPr>
              <a:t>Logo or business photo as profile image </a:t>
            </a:r>
            <a:endParaRPr sz="1800">
              <a:solidFill>
                <a:srgbClr val="282828"/>
              </a:solidFill>
              <a:latin typeface="Helvetica Neue"/>
              <a:ea typeface="Helvetica Neue"/>
              <a:cs typeface="Helvetica Neue"/>
              <a:sym typeface="Helvetica Neue"/>
            </a:endParaRPr>
          </a:p>
          <a:p>
            <a:pPr indent="0" lvl="0" marL="0" marR="812800" rtl="0" algn="l">
              <a:lnSpc>
                <a:spcPct val="150000"/>
              </a:lnSpc>
              <a:spcBef>
                <a:spcPts val="5600"/>
              </a:spcBef>
              <a:spcAft>
                <a:spcPts val="0"/>
              </a:spcAft>
              <a:buNone/>
            </a:pPr>
            <a:r>
              <a:t/>
            </a:r>
            <a:endParaRPr sz="1800">
              <a:solidFill>
                <a:srgbClr val="282828"/>
              </a:solidFill>
              <a:latin typeface="Roboto"/>
              <a:ea typeface="Roboto"/>
              <a:cs typeface="Roboto"/>
              <a:sym typeface="Roboto"/>
            </a:endParaRPr>
          </a:p>
          <a:p>
            <a:pPr indent="0" lvl="0" marL="0" rtl="0" algn="l">
              <a:spcBef>
                <a:spcPts val="0"/>
              </a:spcBef>
              <a:spcAft>
                <a:spcPts val="1600"/>
              </a:spcAft>
              <a:buNone/>
            </a:pPr>
            <a:r>
              <a:t/>
            </a:r>
            <a:endParaRPr sz="1800">
              <a:solidFill>
                <a:srgbClr val="000000"/>
              </a:solidFill>
              <a:latin typeface="Helvetica Neue"/>
              <a:ea typeface="Helvetica Neue"/>
              <a:cs typeface="Helvetica Neue"/>
              <a:sym typeface="Helvetica Neue"/>
            </a:endParaRPr>
          </a:p>
        </p:txBody>
      </p:sp>
      <p:sp>
        <p:nvSpPr>
          <p:cNvPr id="253" name="Google Shape;253;p49"/>
          <p:cNvSpPr txBox="1"/>
          <p:nvPr>
            <p:ph type="title"/>
          </p:nvPr>
        </p:nvSpPr>
        <p:spPr>
          <a:xfrm>
            <a:off x="410325" y="816025"/>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CD1E18"/>
                </a:solidFill>
                <a:latin typeface="Helvetica Neue"/>
                <a:ea typeface="Helvetica Neue"/>
                <a:cs typeface="Helvetica Neue"/>
                <a:sym typeface="Helvetica Neue"/>
              </a:rPr>
              <a:t>Professional business profile</a:t>
            </a:r>
            <a:endParaRPr sz="3000">
              <a:solidFill>
                <a:srgbClr val="CD1E18"/>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pic>
        <p:nvPicPr>
          <p:cNvPr id="254" name="Google Shape;254;p49"/>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55" name="Google Shape;255;p49"/>
          <p:cNvPicPr preferRelativeResize="0"/>
          <p:nvPr/>
        </p:nvPicPr>
        <p:blipFill>
          <a:blip r:embed="rId4">
            <a:alphaModFix/>
          </a:blip>
          <a:stretch>
            <a:fillRect/>
          </a:stretch>
        </p:blipFill>
        <p:spPr>
          <a:xfrm>
            <a:off x="5603250" y="588313"/>
            <a:ext cx="814500" cy="81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259" name="Shape 259"/>
        <p:cNvGrpSpPr/>
        <p:nvPr/>
      </p:nvGrpSpPr>
      <p:grpSpPr>
        <a:xfrm>
          <a:off x="0" y="0"/>
          <a:ext cx="0" cy="0"/>
          <a:chOff x="0" y="0"/>
          <a:chExt cx="0" cy="0"/>
        </a:xfrm>
      </p:grpSpPr>
      <p:sp>
        <p:nvSpPr>
          <p:cNvPr id="260" name="Google Shape;260;p5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1" name="Google Shape;261;p50"/>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62" name="Google Shape;262;p50"/>
          <p:cNvPicPr preferRelativeResize="0"/>
          <p:nvPr/>
        </p:nvPicPr>
        <p:blipFill>
          <a:blip r:embed="rId4">
            <a:alphaModFix/>
          </a:blip>
          <a:stretch>
            <a:fillRect/>
          </a:stretch>
        </p:blipFill>
        <p:spPr>
          <a:xfrm>
            <a:off x="2587250" y="152400"/>
            <a:ext cx="2732647"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266" name="Shape 266"/>
        <p:cNvGrpSpPr/>
        <p:nvPr/>
      </p:nvGrpSpPr>
      <p:grpSpPr>
        <a:xfrm>
          <a:off x="0" y="0"/>
          <a:ext cx="0" cy="0"/>
          <a:chOff x="0" y="0"/>
          <a:chExt cx="0" cy="0"/>
        </a:xfrm>
      </p:grpSpPr>
      <p:sp>
        <p:nvSpPr>
          <p:cNvPr id="267" name="Google Shape;267;p5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8" name="Google Shape;268;p51"/>
          <p:cNvSpPr txBox="1"/>
          <p:nvPr>
            <p:ph idx="1" type="body"/>
          </p:nvPr>
        </p:nvSpPr>
        <p:spPr>
          <a:xfrm>
            <a:off x="750050" y="1668825"/>
            <a:ext cx="6221100" cy="2433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Helvetica Neue"/>
              <a:buChar char="●"/>
            </a:pPr>
            <a:r>
              <a:rPr lang="en" sz="1800">
                <a:solidFill>
                  <a:schemeClr val="dk1"/>
                </a:solidFill>
                <a:highlight>
                  <a:srgbClr val="FFFFFF"/>
                </a:highlight>
                <a:latin typeface="Helvetica Neue"/>
                <a:ea typeface="Helvetica Neue"/>
                <a:cs typeface="Helvetica Neue"/>
                <a:sym typeface="Helvetica Neue"/>
              </a:rPr>
              <a:t>Lets you introduce your business to the customers using a greeting message. </a:t>
            </a:r>
            <a:endParaRPr sz="1800">
              <a:solidFill>
                <a:schemeClr val="dk1"/>
              </a:solidFill>
              <a:highlight>
                <a:srgbClr val="FFFFFF"/>
              </a:highlight>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sz="1800">
                <a:solidFill>
                  <a:schemeClr val="dk1"/>
                </a:solidFill>
                <a:highlight>
                  <a:srgbClr val="FFFFFF"/>
                </a:highlight>
                <a:latin typeface="Helvetica Neue"/>
                <a:ea typeface="Helvetica Neue"/>
                <a:cs typeface="Helvetica Neue"/>
                <a:sym typeface="Helvetica Neue"/>
              </a:rPr>
              <a:t>The app automatically sends a greeting message created by you to every new customer or after 14 days of no activity with the said customer.</a:t>
            </a:r>
            <a:endParaRPr sz="1800">
              <a:solidFill>
                <a:srgbClr val="000000"/>
              </a:solidFill>
              <a:latin typeface="Helvetica Neue"/>
              <a:ea typeface="Helvetica Neue"/>
              <a:cs typeface="Helvetica Neue"/>
              <a:sym typeface="Helvetica Neue"/>
            </a:endParaRPr>
          </a:p>
        </p:txBody>
      </p:sp>
      <p:sp>
        <p:nvSpPr>
          <p:cNvPr id="269" name="Google Shape;269;p51"/>
          <p:cNvSpPr txBox="1"/>
          <p:nvPr>
            <p:ph type="title"/>
          </p:nvPr>
        </p:nvSpPr>
        <p:spPr>
          <a:xfrm>
            <a:off x="880600" y="797050"/>
            <a:ext cx="66219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CD1E18"/>
                </a:solidFill>
                <a:latin typeface="Helvetica Neue"/>
                <a:ea typeface="Helvetica Neue"/>
                <a:cs typeface="Helvetica Neue"/>
                <a:sym typeface="Helvetica Neue"/>
              </a:rPr>
              <a:t>Greeting message</a:t>
            </a:r>
            <a:endParaRPr sz="3000">
              <a:solidFill>
                <a:srgbClr val="CD1E18"/>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000000"/>
              </a:solidFill>
            </a:endParaRPr>
          </a:p>
        </p:txBody>
      </p:sp>
      <p:pic>
        <p:nvPicPr>
          <p:cNvPr id="270" name="Google Shape;270;p51"/>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71" name="Google Shape;271;p51"/>
          <p:cNvPicPr preferRelativeResize="0"/>
          <p:nvPr/>
        </p:nvPicPr>
        <p:blipFill>
          <a:blip r:embed="rId4">
            <a:alphaModFix/>
          </a:blip>
          <a:stretch>
            <a:fillRect/>
          </a:stretch>
        </p:blipFill>
        <p:spPr>
          <a:xfrm>
            <a:off x="4420175" y="531363"/>
            <a:ext cx="814500" cy="8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275" name="Shape 275"/>
        <p:cNvGrpSpPr/>
        <p:nvPr/>
      </p:nvGrpSpPr>
      <p:grpSpPr>
        <a:xfrm>
          <a:off x="0" y="0"/>
          <a:ext cx="0" cy="0"/>
          <a:chOff x="0" y="0"/>
          <a:chExt cx="0" cy="0"/>
        </a:xfrm>
      </p:grpSpPr>
      <p:sp>
        <p:nvSpPr>
          <p:cNvPr id="276" name="Google Shape;276;p52"/>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7" name="Google Shape;277;p52"/>
          <p:cNvPicPr preferRelativeResize="0"/>
          <p:nvPr/>
        </p:nvPicPr>
        <p:blipFill>
          <a:blip r:embed="rId3">
            <a:alphaModFix/>
          </a:blip>
          <a:stretch>
            <a:fillRect/>
          </a:stretch>
        </p:blipFill>
        <p:spPr>
          <a:xfrm>
            <a:off x="7440825" y="200550"/>
            <a:ext cx="1494250" cy="672426"/>
          </a:xfrm>
          <a:prstGeom prst="rect">
            <a:avLst/>
          </a:prstGeom>
          <a:noFill/>
          <a:ln>
            <a:noFill/>
          </a:ln>
        </p:spPr>
      </p:pic>
      <p:pic>
        <p:nvPicPr>
          <p:cNvPr id="278" name="Google Shape;278;p52"/>
          <p:cNvPicPr preferRelativeResize="0"/>
          <p:nvPr/>
        </p:nvPicPr>
        <p:blipFill>
          <a:blip r:embed="rId4">
            <a:alphaModFix/>
          </a:blip>
          <a:stretch>
            <a:fillRect/>
          </a:stretch>
        </p:blipFill>
        <p:spPr>
          <a:xfrm>
            <a:off x="4572010" y="386475"/>
            <a:ext cx="2180240" cy="3764638"/>
          </a:xfrm>
          <a:prstGeom prst="rect">
            <a:avLst/>
          </a:prstGeom>
          <a:noFill/>
          <a:ln>
            <a:noFill/>
          </a:ln>
        </p:spPr>
      </p:pic>
      <p:pic>
        <p:nvPicPr>
          <p:cNvPr id="279" name="Google Shape;279;p52"/>
          <p:cNvPicPr preferRelativeResize="0"/>
          <p:nvPr/>
        </p:nvPicPr>
        <p:blipFill>
          <a:blip r:embed="rId5">
            <a:alphaModFix/>
          </a:blip>
          <a:stretch>
            <a:fillRect/>
          </a:stretch>
        </p:blipFill>
        <p:spPr>
          <a:xfrm>
            <a:off x="1348125" y="152400"/>
            <a:ext cx="2766210"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